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57" r:id="rId3"/>
    <p:sldId id="258" r:id="rId4"/>
    <p:sldId id="288" r:id="rId5"/>
    <p:sldId id="270" r:id="rId6"/>
    <p:sldId id="271" r:id="rId7"/>
    <p:sldId id="272" r:id="rId8"/>
    <p:sldId id="273" r:id="rId9"/>
    <p:sldId id="274" r:id="rId10"/>
    <p:sldId id="275" r:id="rId11"/>
    <p:sldId id="276" r:id="rId12"/>
    <p:sldId id="277" r:id="rId13"/>
    <p:sldId id="278" r:id="rId14"/>
    <p:sldId id="279" r:id="rId15"/>
    <p:sldId id="280" r:id="rId16"/>
    <p:sldId id="281" r:id="rId17"/>
    <p:sldId id="283" r:id="rId18"/>
    <p:sldId id="284" r:id="rId19"/>
    <p:sldId id="285" r:id="rId20"/>
    <p:sldId id="286" r:id="rId21"/>
    <p:sldId id="287" r:id="rId22"/>
    <p:sldId id="289" r:id="rId23"/>
    <p:sldId id="269" r:id="rId24"/>
    <p:sldId id="290" r:id="rId25"/>
    <p:sldId id="259" r:id="rId26"/>
    <p:sldId id="260" r:id="rId27"/>
    <p:sldId id="291" r:id="rId28"/>
    <p:sldId id="292" r:id="rId29"/>
    <p:sldId id="293" r:id="rId30"/>
    <p:sldId id="261" r:id="rId31"/>
    <p:sldId id="295" r:id="rId32"/>
    <p:sldId id="296" r:id="rId33"/>
    <p:sldId id="297" r:id="rId34"/>
    <p:sldId id="298" r:id="rId35"/>
    <p:sldId id="299" r:id="rId36"/>
    <p:sldId id="262" r:id="rId37"/>
    <p:sldId id="300" r:id="rId38"/>
    <p:sldId id="264" r:id="rId39"/>
    <p:sldId id="301" r:id="rId40"/>
    <p:sldId id="265" r:id="rId41"/>
    <p:sldId id="268" r:id="rId42"/>
    <p:sldId id="294" r:id="rId4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6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5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3E66E-24E2-4294-A451-6989965AEEE9}" type="datetimeFigureOut">
              <a:rPr lang="ko-KR" altLang="en-US" smtClean="0"/>
              <a:t>2025-04-09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1CB70-9955-4B10-9560-5FCE28658E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37750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3E66E-24E2-4294-A451-6989965AEEE9}" type="datetimeFigureOut">
              <a:rPr lang="ko-KR" altLang="en-US" smtClean="0"/>
              <a:t>2025-04-09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1CB70-9955-4B10-9560-5FCE28658E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2712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3E66E-24E2-4294-A451-6989965AEEE9}" type="datetimeFigureOut">
              <a:rPr lang="ko-KR" altLang="en-US" smtClean="0"/>
              <a:t>2025-04-09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1CB70-9955-4B10-9560-5FCE28658E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47721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3E66E-24E2-4294-A451-6989965AEEE9}" type="datetimeFigureOut">
              <a:rPr lang="ko-KR" altLang="en-US" smtClean="0"/>
              <a:t>2025-04-09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1CB70-9955-4B10-9560-5FCE28658E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634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3E66E-24E2-4294-A451-6989965AEEE9}" type="datetimeFigureOut">
              <a:rPr lang="ko-KR" altLang="en-US" smtClean="0"/>
              <a:t>2025-04-09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1CB70-9955-4B10-9560-5FCE28658E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89355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3E66E-24E2-4294-A451-6989965AEEE9}" type="datetimeFigureOut">
              <a:rPr lang="ko-KR" altLang="en-US" smtClean="0"/>
              <a:t>2025-04-09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1CB70-9955-4B10-9560-5FCE28658E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98962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3E66E-24E2-4294-A451-6989965AEEE9}" type="datetimeFigureOut">
              <a:rPr lang="ko-KR" altLang="en-US" smtClean="0"/>
              <a:t>2025-04-09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1CB70-9955-4B10-9560-5FCE28658E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02582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3E66E-24E2-4294-A451-6989965AEEE9}" type="datetimeFigureOut">
              <a:rPr lang="ko-KR" altLang="en-US" smtClean="0"/>
              <a:t>2025-04-09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1CB70-9955-4B10-9560-5FCE28658E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6961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3E66E-24E2-4294-A451-6989965AEEE9}" type="datetimeFigureOut">
              <a:rPr lang="ko-KR" altLang="en-US" smtClean="0"/>
              <a:t>2025-04-09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1CB70-9955-4B10-9560-5FCE28658E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31213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3E66E-24E2-4294-A451-6989965AEEE9}" type="datetimeFigureOut">
              <a:rPr lang="ko-KR" altLang="en-US" smtClean="0"/>
              <a:t>2025-04-09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1CB70-9955-4B10-9560-5FCE28658E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91395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3E66E-24E2-4294-A451-6989965AEEE9}" type="datetimeFigureOut">
              <a:rPr lang="ko-KR" altLang="en-US" smtClean="0"/>
              <a:t>2025-04-09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1CB70-9955-4B10-9560-5FCE28658E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21684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53E66E-24E2-4294-A451-6989965AEEE9}" type="datetimeFigureOut">
              <a:rPr lang="ko-KR" altLang="en-US" smtClean="0"/>
              <a:t>2025-04-09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21CB70-9955-4B10-9560-5FCE28658E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450006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google.com/spreadsheets/d/1aq027VO4s4wilLNBEvcgEEYGdaq6YAwCn2dw_Szd2rE/edit?usp=sharing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FD57DFA-C07B-BBCD-56F7-F21017EF661D}"/>
              </a:ext>
            </a:extLst>
          </p:cNvPr>
          <p:cNvSpPr txBox="1"/>
          <p:nvPr/>
        </p:nvSpPr>
        <p:spPr>
          <a:xfrm>
            <a:off x="6096002" y="2164153"/>
            <a:ext cx="4541807" cy="1131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5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Project : Apostle</a:t>
            </a:r>
          </a:p>
          <a:p>
            <a:endParaRPr lang="en-US" altLang="ko-KR" sz="135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r>
              <a:rPr lang="ko-KR" altLang="en-US" sz="135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게임 개발 및 기획 </a:t>
            </a:r>
            <a:r>
              <a:rPr lang="en-US" altLang="ko-KR" sz="135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PPT</a:t>
            </a:r>
          </a:p>
          <a:p>
            <a:endParaRPr lang="en-US" altLang="ko-KR" sz="135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r>
              <a:rPr lang="ko-KR" altLang="en-US" sz="135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작성자 </a:t>
            </a:r>
            <a:r>
              <a:rPr lang="en-US" altLang="ko-KR" sz="135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: </a:t>
            </a:r>
            <a:r>
              <a:rPr lang="ko-KR" altLang="en-US" sz="135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김재현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2B169A3-86AC-F255-1FEC-6A02F859C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57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6873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F8152B-ABEE-6ED5-4ED1-4F9320233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시스템 </a:t>
            </a:r>
            <a:r>
              <a:rPr lang="en-US" altLang="ko-KR" dirty="0"/>
              <a:t>– </a:t>
            </a:r>
            <a:r>
              <a:rPr lang="ko-KR" altLang="en-US" dirty="0"/>
              <a:t>신앙 선택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864DE70-8FBA-C444-0989-72B850C8CF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40414" y="1825625"/>
            <a:ext cx="5013385" cy="4351338"/>
          </a:xfrm>
        </p:spPr>
        <p:txBody>
          <a:bodyPr>
            <a:normAutofit lnSpcReduction="10000"/>
          </a:bodyPr>
          <a:lstStyle/>
          <a:p>
            <a:pPr marL="514350" indent="-514350">
              <a:buAutoNum type="arabicPeriod"/>
            </a:pPr>
            <a:r>
              <a:rPr lang="ko-KR" altLang="en-US" dirty="0"/>
              <a:t>플레이어가 원하는 고유 신앙 선택</a:t>
            </a:r>
            <a:endParaRPr lang="en-US" altLang="ko-KR" dirty="0"/>
          </a:p>
          <a:p>
            <a:pPr marL="457200" lvl="1" indent="0">
              <a:buNone/>
            </a:pPr>
            <a:r>
              <a:rPr lang="en-US" altLang="ko-KR" dirty="0"/>
              <a:t>-</a:t>
            </a:r>
            <a:r>
              <a:rPr lang="ko-KR" altLang="en-US" dirty="0"/>
              <a:t>각 고유의 신앙은 </a:t>
            </a:r>
            <a:r>
              <a:rPr lang="ko-KR" altLang="en-US" dirty="0" err="1"/>
              <a:t>추가스탯</a:t>
            </a:r>
            <a:r>
              <a:rPr lang="ko-KR" altLang="en-US" dirty="0"/>
              <a:t> 뿐만 아니라 독립적인 </a:t>
            </a:r>
            <a:r>
              <a:rPr lang="ko-KR" altLang="en-US" dirty="0" err="1"/>
              <a:t>기믹을</a:t>
            </a:r>
            <a:r>
              <a:rPr lang="ko-KR" altLang="en-US" dirty="0"/>
              <a:t> 가질 수 있음</a:t>
            </a:r>
            <a:endParaRPr lang="en-US" altLang="ko-KR" dirty="0"/>
          </a:p>
          <a:p>
            <a:pPr marL="457200" lvl="1" indent="0">
              <a:buNone/>
            </a:pPr>
            <a:endParaRPr lang="en-US" altLang="ko-KR" dirty="0"/>
          </a:p>
          <a:p>
            <a:pPr marL="457200" lvl="1" indent="0">
              <a:buNone/>
            </a:pPr>
            <a:r>
              <a:rPr lang="en-US" altLang="ko-KR" dirty="0"/>
              <a:t>ex) Liberty -&gt; </a:t>
            </a:r>
            <a:r>
              <a:rPr lang="ko-KR" altLang="en-US" dirty="0"/>
              <a:t>자유 </a:t>
            </a:r>
            <a:r>
              <a:rPr lang="en-US" altLang="ko-KR" dirty="0"/>
              <a:t>-&gt; -&gt; Cost </a:t>
            </a:r>
            <a:r>
              <a:rPr lang="ko-KR" altLang="en-US" dirty="0"/>
              <a:t>증가로 인한 선택의 자유를 넓힘</a:t>
            </a:r>
            <a:endParaRPr lang="en-US" altLang="ko-KR" dirty="0"/>
          </a:p>
          <a:p>
            <a:pPr marL="457200" lvl="1" indent="0">
              <a:buNone/>
            </a:pPr>
            <a:r>
              <a:rPr lang="en-US" altLang="ko-KR" dirty="0"/>
              <a:t>ex) Revenge -&gt; </a:t>
            </a:r>
            <a:r>
              <a:rPr lang="ko-KR" altLang="en-US" dirty="0"/>
              <a:t>복수 </a:t>
            </a:r>
            <a:r>
              <a:rPr lang="en-US" altLang="ko-KR" dirty="0"/>
              <a:t>-&gt; </a:t>
            </a:r>
            <a:r>
              <a:rPr lang="ko-KR" altLang="en-US" dirty="0"/>
              <a:t>전투관련 </a:t>
            </a:r>
            <a:r>
              <a:rPr lang="ko-KR" altLang="en-US" dirty="0" err="1"/>
              <a:t>기믹</a:t>
            </a:r>
            <a:r>
              <a:rPr lang="ko-KR" altLang="en-US" dirty="0"/>
              <a:t> 추가</a:t>
            </a:r>
            <a:endParaRPr lang="en-US" altLang="ko-KR" dirty="0"/>
          </a:p>
          <a:p>
            <a:pPr marL="457200" lvl="1" indent="0">
              <a:buNone/>
            </a:pPr>
            <a:r>
              <a:rPr lang="en-US" altLang="ko-KR" dirty="0"/>
              <a:t>ex) Pleasure -&gt; </a:t>
            </a:r>
            <a:r>
              <a:rPr lang="ko-KR" altLang="en-US" dirty="0"/>
              <a:t>쾌락 </a:t>
            </a:r>
            <a:r>
              <a:rPr lang="en-US" altLang="ko-KR" dirty="0"/>
              <a:t>-&gt; </a:t>
            </a:r>
            <a:r>
              <a:rPr lang="ko-KR" altLang="en-US" dirty="0"/>
              <a:t>선택지 관련 </a:t>
            </a:r>
            <a:r>
              <a:rPr lang="ko-KR" altLang="en-US" dirty="0" err="1"/>
              <a:t>기믹</a:t>
            </a:r>
            <a:r>
              <a:rPr lang="ko-KR" altLang="en-US" dirty="0"/>
              <a:t> 추가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FA8794E-6C3A-3D0F-3ACF-BB9E278CD8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482" y="2195422"/>
            <a:ext cx="1927125" cy="3429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D11B82E-A5CB-464B-2AD1-76FD989998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1768" y="2195422"/>
            <a:ext cx="1942089" cy="34290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0496064-4FBD-9825-5533-8BEFDDBEC0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9607" y="2195422"/>
            <a:ext cx="1927125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8636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F8152B-ABEE-6ED5-4ED1-4F9320233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시스템 </a:t>
            </a:r>
            <a:r>
              <a:rPr lang="en-US" altLang="ko-KR" dirty="0"/>
              <a:t>– </a:t>
            </a:r>
            <a:r>
              <a:rPr lang="ko-KR" altLang="en-US" dirty="0"/>
              <a:t>종족 선택</a:t>
            </a:r>
            <a:r>
              <a:rPr lang="en-US" altLang="ko-KR" dirty="0"/>
              <a:t>(</a:t>
            </a:r>
            <a:r>
              <a:rPr lang="ko-KR" altLang="en-US" dirty="0"/>
              <a:t>대분류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864DE70-8FBA-C444-0989-72B850C8CF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38994" y="1897449"/>
            <a:ext cx="5013385" cy="4351338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ko-KR" altLang="en-US" dirty="0"/>
              <a:t>종족 선택</a:t>
            </a:r>
            <a:endParaRPr lang="en-US" altLang="ko-KR" dirty="0"/>
          </a:p>
          <a:p>
            <a:pPr marL="457200" lvl="1" indent="0">
              <a:buNone/>
            </a:pPr>
            <a:r>
              <a:rPr lang="en-US" altLang="ko-KR" dirty="0"/>
              <a:t>-</a:t>
            </a:r>
            <a:r>
              <a:rPr lang="ko-KR" altLang="en-US" dirty="0"/>
              <a:t>대분류 종족 선택</a:t>
            </a:r>
            <a:endParaRPr lang="en-US" altLang="ko-KR" dirty="0"/>
          </a:p>
          <a:p>
            <a:pPr marL="457200" lvl="1" indent="0">
              <a:buNone/>
            </a:pPr>
            <a:r>
              <a:rPr lang="en-US" altLang="ko-KR" dirty="0"/>
              <a:t>-</a:t>
            </a:r>
            <a:r>
              <a:rPr lang="ko-KR" altLang="en-US" dirty="0"/>
              <a:t>다양한 종족을 선택할 수 있음으로 플레이 컨셉을 넓힘</a:t>
            </a:r>
            <a:endParaRPr lang="en-US" altLang="ko-KR" dirty="0"/>
          </a:p>
          <a:p>
            <a:pPr marL="457200" lvl="1" indent="0">
              <a:buNone/>
            </a:pPr>
            <a:endParaRPr lang="en-US" altLang="ko-KR" dirty="0"/>
          </a:p>
          <a:p>
            <a:pPr marL="457200" lvl="1" indent="0">
              <a:buNone/>
            </a:pPr>
            <a:r>
              <a:rPr lang="en-US" altLang="ko-KR" dirty="0"/>
              <a:t>ex) </a:t>
            </a:r>
            <a:r>
              <a:rPr lang="ko-KR" altLang="en-US" dirty="0" err="1"/>
              <a:t>골렘</a:t>
            </a:r>
            <a:r>
              <a:rPr lang="en-US" altLang="ko-KR" dirty="0"/>
              <a:t>, </a:t>
            </a:r>
            <a:r>
              <a:rPr lang="ko-KR" altLang="en-US" dirty="0"/>
              <a:t>오크 </a:t>
            </a:r>
            <a:br>
              <a:rPr lang="en-US" altLang="ko-KR" dirty="0"/>
            </a:br>
            <a:r>
              <a:rPr lang="en-US" altLang="ko-KR" dirty="0"/>
              <a:t>(</a:t>
            </a:r>
            <a:r>
              <a:rPr lang="ko-KR" altLang="en-US" dirty="0"/>
              <a:t>추가예정</a:t>
            </a:r>
            <a:r>
              <a:rPr lang="en-US" altLang="ko-KR" dirty="0"/>
              <a:t>) + </a:t>
            </a:r>
            <a:r>
              <a:rPr lang="ko-KR" altLang="en-US" dirty="0"/>
              <a:t>인간</a:t>
            </a:r>
            <a:r>
              <a:rPr lang="en-US" altLang="ko-KR" dirty="0"/>
              <a:t>, </a:t>
            </a:r>
            <a:r>
              <a:rPr lang="ko-KR" altLang="en-US" dirty="0"/>
              <a:t>엘프</a:t>
            </a:r>
            <a:r>
              <a:rPr lang="en-US" altLang="ko-KR" dirty="0"/>
              <a:t> </a:t>
            </a:r>
            <a:r>
              <a:rPr lang="ko-KR" altLang="en-US" dirty="0"/>
              <a:t>등등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525E952-312C-B2FA-6DE1-0543864A44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2816" y="2173679"/>
            <a:ext cx="2142000" cy="379887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2A372BB-E392-9255-8301-B064E168B7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4815" y="2173679"/>
            <a:ext cx="2141999" cy="380467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EBF87D79-C74D-0FA1-3744-5EF8F4349A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16" y="2173679"/>
            <a:ext cx="2142000" cy="3798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0960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F8152B-ABEE-6ED5-4ED1-4F9320233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시스템 </a:t>
            </a:r>
            <a:r>
              <a:rPr lang="en-US" altLang="ko-KR" dirty="0"/>
              <a:t>– </a:t>
            </a:r>
            <a:r>
              <a:rPr lang="ko-KR" altLang="en-US" dirty="0"/>
              <a:t>종족 선택</a:t>
            </a:r>
            <a:r>
              <a:rPr lang="en-US" altLang="ko-KR" dirty="0"/>
              <a:t>(</a:t>
            </a:r>
            <a:r>
              <a:rPr lang="ko-KR" altLang="en-US" dirty="0"/>
              <a:t>소분류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864DE70-8FBA-C444-0989-72B850C8CF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38994" y="1897449"/>
            <a:ext cx="5013385" cy="4351338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ko-KR" altLang="en-US" dirty="0"/>
              <a:t>종족 선택</a:t>
            </a:r>
            <a:endParaRPr lang="en-US" altLang="ko-KR" dirty="0"/>
          </a:p>
          <a:p>
            <a:pPr marL="457200" lvl="1" indent="0">
              <a:buNone/>
            </a:pPr>
            <a:r>
              <a:rPr lang="en-US" altLang="ko-KR" dirty="0"/>
              <a:t>-</a:t>
            </a:r>
            <a:r>
              <a:rPr lang="ko-KR" altLang="en-US" dirty="0"/>
              <a:t>소분류 종족 선택</a:t>
            </a:r>
            <a:endParaRPr lang="en-US" altLang="ko-KR" dirty="0"/>
          </a:p>
          <a:p>
            <a:pPr marL="457200" lvl="1" indent="0">
              <a:buNone/>
            </a:pPr>
            <a:r>
              <a:rPr lang="en-US" altLang="ko-KR" dirty="0"/>
              <a:t>-</a:t>
            </a:r>
            <a:r>
              <a:rPr lang="ko-KR" altLang="en-US" dirty="0"/>
              <a:t>한 종족안에서도 다양한 속성과 개성을 가진 캐릭터들이 존재하여 선택의 폭과 전략적 깊이를 확장</a:t>
            </a:r>
            <a:endParaRPr lang="en-US" altLang="ko-KR" dirty="0"/>
          </a:p>
          <a:p>
            <a:pPr marL="457200" lvl="1" indent="0">
              <a:buNone/>
            </a:pPr>
            <a:r>
              <a:rPr lang="en-US" altLang="ko-KR" dirty="0"/>
              <a:t>ex) </a:t>
            </a:r>
            <a:r>
              <a:rPr lang="ko-KR" altLang="en-US" dirty="0" err="1"/>
              <a:t>골렘</a:t>
            </a:r>
            <a:endParaRPr lang="en-US" altLang="ko-KR" dirty="0"/>
          </a:p>
          <a:p>
            <a:pPr marL="457200" lvl="1" indent="0">
              <a:buNone/>
            </a:pPr>
            <a:r>
              <a:rPr lang="en-US" altLang="ko-KR" dirty="0"/>
              <a:t>	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 err="1"/>
              <a:t>룬골렘</a:t>
            </a:r>
            <a:r>
              <a:rPr lang="en-US" altLang="ko-KR" dirty="0"/>
              <a:t>, </a:t>
            </a:r>
            <a:r>
              <a:rPr lang="ko-KR" altLang="en-US" dirty="0" err="1"/>
              <a:t>번개골렘</a:t>
            </a:r>
            <a:r>
              <a:rPr lang="en-US" altLang="ko-KR" dirty="0"/>
              <a:t>, </a:t>
            </a:r>
            <a:r>
              <a:rPr lang="ko-KR" altLang="en-US" dirty="0" err="1"/>
              <a:t>숲골렘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5D293A8-7938-F90E-B0EE-9F201DCDCF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431" y="1690688"/>
            <a:ext cx="2603029" cy="458133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334B64B-FB8A-13F9-2875-05ED26EB8C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558" y="1690688"/>
            <a:ext cx="2598441" cy="4601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4427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EB8B45-BC70-3815-1843-01731BA5A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시스템 </a:t>
            </a:r>
            <a:r>
              <a:rPr lang="en-US" altLang="ko-KR" dirty="0"/>
              <a:t>– </a:t>
            </a:r>
            <a:r>
              <a:rPr lang="ko-KR" altLang="en-US" dirty="0"/>
              <a:t>종족 선택 </a:t>
            </a:r>
            <a:r>
              <a:rPr lang="en-US" altLang="ko-KR" dirty="0"/>
              <a:t>UI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B3BF5E9-27D8-8D7C-F500-0340A97FB8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721" y="1891468"/>
            <a:ext cx="2603029" cy="458133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161DB61-37D0-8B46-9523-F844049428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891468"/>
            <a:ext cx="2598441" cy="4601407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DEDE3174-A512-5EAD-812F-C99F785A2A35}"/>
              </a:ext>
            </a:extLst>
          </p:cNvPr>
          <p:cNvSpPr/>
          <p:nvPr/>
        </p:nvSpPr>
        <p:spPr>
          <a:xfrm>
            <a:off x="895739" y="5024707"/>
            <a:ext cx="1903445" cy="27058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71AF085-64D3-579D-0BBA-C650F5DF0B42}"/>
              </a:ext>
            </a:extLst>
          </p:cNvPr>
          <p:cNvSpPr/>
          <p:nvPr/>
        </p:nvSpPr>
        <p:spPr>
          <a:xfrm>
            <a:off x="895738" y="5295294"/>
            <a:ext cx="1903445" cy="27058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B9C0B29-7731-1EBE-643F-875E578D0F8B}"/>
              </a:ext>
            </a:extLst>
          </p:cNvPr>
          <p:cNvSpPr/>
          <p:nvPr/>
        </p:nvSpPr>
        <p:spPr>
          <a:xfrm>
            <a:off x="895738" y="6174314"/>
            <a:ext cx="1212981" cy="27058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779CF0C-C461-8596-AFC3-92EE5ACEF91A}"/>
              </a:ext>
            </a:extLst>
          </p:cNvPr>
          <p:cNvSpPr/>
          <p:nvPr/>
        </p:nvSpPr>
        <p:spPr>
          <a:xfrm>
            <a:off x="6352457" y="6174313"/>
            <a:ext cx="1212981" cy="27058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25330AA-D991-5D38-6B9C-0652C4B63D39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 flipH="1">
            <a:off x="1502229" y="5565881"/>
            <a:ext cx="345232" cy="6084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10CE74B8-DA80-015E-6C98-8C71EEB74F41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 flipV="1">
            <a:off x="2108719" y="6309607"/>
            <a:ext cx="424373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1D288EF-0599-9AC7-E659-4F1E6B2BFAA2}"/>
              </a:ext>
            </a:extLst>
          </p:cNvPr>
          <p:cNvSpPr/>
          <p:nvPr/>
        </p:nvSpPr>
        <p:spPr>
          <a:xfrm>
            <a:off x="6274897" y="5024707"/>
            <a:ext cx="1903445" cy="83324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3936A18F-F3B1-DACE-0CB9-BB0987F47E61}"/>
              </a:ext>
            </a:extLst>
          </p:cNvPr>
          <p:cNvCxnSpPr>
            <a:cxnSpLocks/>
            <a:stCxn id="9" idx="0"/>
            <a:endCxn id="12" idx="2"/>
          </p:cNvCxnSpPr>
          <p:nvPr/>
        </p:nvCxnSpPr>
        <p:spPr>
          <a:xfrm flipV="1">
            <a:off x="6958948" y="5857950"/>
            <a:ext cx="267672" cy="3163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38A331E-6D7D-C0C4-7D18-EA2CAEB4A765}"/>
              </a:ext>
            </a:extLst>
          </p:cNvPr>
          <p:cNvSpPr/>
          <p:nvPr/>
        </p:nvSpPr>
        <p:spPr>
          <a:xfrm>
            <a:off x="3472472" y="2304661"/>
            <a:ext cx="2295331" cy="10450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기본 이미지</a:t>
            </a:r>
            <a:endParaRPr lang="en-US" altLang="ko-KR" dirty="0"/>
          </a:p>
          <a:p>
            <a:pPr algn="ctr"/>
            <a:r>
              <a:rPr lang="ko-KR" altLang="en-US" dirty="0"/>
              <a:t> 변경 가능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DB70C16-A64B-E9B8-661C-ABD6A6EB0558}"/>
              </a:ext>
            </a:extLst>
          </p:cNvPr>
          <p:cNvSpPr/>
          <p:nvPr/>
        </p:nvSpPr>
        <p:spPr>
          <a:xfrm>
            <a:off x="3541709" y="4772782"/>
            <a:ext cx="2295331" cy="10450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해금 힌트</a:t>
            </a:r>
            <a:endParaRPr lang="en-US" altLang="ko-KR" dirty="0"/>
          </a:p>
          <a:p>
            <a:pPr algn="ctr"/>
            <a:r>
              <a:rPr lang="ko-KR" altLang="en-US" dirty="0"/>
              <a:t>및</a:t>
            </a:r>
            <a:endParaRPr lang="en-US" altLang="ko-KR" dirty="0"/>
          </a:p>
          <a:p>
            <a:pPr algn="ctr"/>
            <a:r>
              <a:rPr lang="ko-KR" altLang="en-US" dirty="0"/>
              <a:t>해금 비용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4AC1927-0959-E5C5-09E0-D23E2D7BC258}"/>
              </a:ext>
            </a:extLst>
          </p:cNvPr>
          <p:cNvSpPr/>
          <p:nvPr/>
        </p:nvSpPr>
        <p:spPr>
          <a:xfrm>
            <a:off x="9240547" y="4772782"/>
            <a:ext cx="2295331" cy="10450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해금 후 이름 </a:t>
            </a:r>
            <a:endParaRPr lang="en-US" altLang="ko-KR" dirty="0"/>
          </a:p>
          <a:p>
            <a:pPr algn="ctr"/>
            <a:r>
              <a:rPr lang="ko-KR" altLang="en-US" dirty="0"/>
              <a:t>및</a:t>
            </a:r>
            <a:endParaRPr lang="en-US" altLang="ko-KR" dirty="0"/>
          </a:p>
          <a:p>
            <a:pPr algn="ctr"/>
            <a:r>
              <a:rPr lang="ko-KR" altLang="en-US" dirty="0"/>
              <a:t>설명 이 보임</a:t>
            </a:r>
          </a:p>
        </p:txBody>
      </p:sp>
    </p:spTree>
    <p:extLst>
      <p:ext uri="{BB962C8B-B14F-4D97-AF65-F5344CB8AC3E}">
        <p14:creationId xmlns:p14="http://schemas.microsoft.com/office/powerpoint/2010/main" val="14116974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F8152B-ABEE-6ED5-4ED1-4F9320233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시스템 </a:t>
            </a:r>
            <a:r>
              <a:rPr lang="en-US" altLang="ko-KR" dirty="0"/>
              <a:t>– </a:t>
            </a:r>
            <a:r>
              <a:rPr lang="ko-KR" altLang="en-US" dirty="0"/>
              <a:t>특성 선택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864DE70-8FBA-C444-0989-72B850C8CF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38994" y="1897449"/>
            <a:ext cx="5013385" cy="4351338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ko-KR" altLang="en-US" dirty="0"/>
              <a:t>특성 선택</a:t>
            </a:r>
            <a:endParaRPr lang="en-US" altLang="ko-KR" dirty="0"/>
          </a:p>
          <a:p>
            <a:pPr marL="457200" lvl="1" indent="0">
              <a:buNone/>
            </a:pPr>
            <a:r>
              <a:rPr lang="en-US" altLang="ko-KR" dirty="0"/>
              <a:t>-</a:t>
            </a:r>
            <a:r>
              <a:rPr lang="ko-KR" altLang="en-US" dirty="0"/>
              <a:t>긍정</a:t>
            </a:r>
            <a:r>
              <a:rPr lang="en-US" altLang="ko-KR" dirty="0"/>
              <a:t>(Positive)</a:t>
            </a:r>
            <a:r>
              <a:rPr lang="ko-KR" altLang="en-US" dirty="0"/>
              <a:t>와 부정</a:t>
            </a:r>
            <a:r>
              <a:rPr lang="en-US" altLang="ko-KR" dirty="0"/>
              <a:t>(Negative)</a:t>
            </a:r>
            <a:r>
              <a:rPr lang="ko-KR" altLang="en-US" dirty="0"/>
              <a:t>특성의 존재</a:t>
            </a:r>
            <a:endParaRPr lang="en-US" altLang="ko-KR" dirty="0"/>
          </a:p>
          <a:p>
            <a:pPr marL="457200" lvl="1" indent="0">
              <a:buNone/>
            </a:pPr>
            <a:r>
              <a:rPr lang="en-US" altLang="ko-KR" dirty="0"/>
              <a:t>-</a:t>
            </a:r>
            <a:r>
              <a:rPr lang="ko-KR" altLang="en-US" dirty="0"/>
              <a:t>플레이어는 주어진 비용</a:t>
            </a:r>
            <a:r>
              <a:rPr lang="en-US" altLang="ko-KR" dirty="0"/>
              <a:t>(Cost)</a:t>
            </a:r>
            <a:r>
              <a:rPr lang="ko-KR" altLang="en-US" dirty="0"/>
              <a:t>과 슬롯 내에서 본인이 들고 갈 초기 특성을 정해야 함</a:t>
            </a:r>
            <a:endParaRPr lang="en-US" altLang="ko-KR" dirty="0"/>
          </a:p>
          <a:p>
            <a:pPr marL="457200" lvl="1" indent="0">
              <a:buNone/>
            </a:pPr>
            <a:endParaRPr lang="en-US" altLang="ko-KR" dirty="0"/>
          </a:p>
          <a:p>
            <a:pPr marL="457200" lvl="1" indent="0">
              <a:buNone/>
            </a:pPr>
            <a:r>
              <a:rPr lang="ko-KR" altLang="en-US" dirty="0"/>
              <a:t>긍정 특성 </a:t>
            </a:r>
            <a:r>
              <a:rPr lang="en-US" altLang="ko-KR" dirty="0"/>
              <a:t>: </a:t>
            </a:r>
            <a:r>
              <a:rPr lang="ko-KR" altLang="en-US" dirty="0"/>
              <a:t>추가 능력</a:t>
            </a:r>
            <a:r>
              <a:rPr lang="en-US" altLang="ko-KR" dirty="0"/>
              <a:t>, </a:t>
            </a:r>
            <a:r>
              <a:rPr lang="ko-KR" altLang="en-US" dirty="0"/>
              <a:t>효과</a:t>
            </a:r>
            <a:r>
              <a:rPr lang="en-US" altLang="ko-KR" dirty="0"/>
              <a:t>, </a:t>
            </a:r>
            <a:r>
              <a:rPr lang="ko-KR" altLang="en-US" dirty="0"/>
              <a:t>패시브 강화</a:t>
            </a:r>
            <a:endParaRPr lang="en-US" altLang="ko-KR" dirty="0"/>
          </a:p>
          <a:p>
            <a:pPr marL="457200" lvl="1" indent="0">
              <a:buNone/>
            </a:pPr>
            <a:r>
              <a:rPr lang="ko-KR" altLang="en-US" dirty="0"/>
              <a:t>부정 특성 </a:t>
            </a:r>
            <a:r>
              <a:rPr lang="en-US" altLang="ko-KR" dirty="0"/>
              <a:t>: </a:t>
            </a:r>
            <a:r>
              <a:rPr lang="ko-KR" altLang="en-US" dirty="0"/>
              <a:t>제약</a:t>
            </a:r>
            <a:r>
              <a:rPr lang="en-US" altLang="ko-KR" dirty="0"/>
              <a:t>, </a:t>
            </a:r>
            <a:r>
              <a:rPr lang="ko-KR" altLang="en-US" dirty="0"/>
              <a:t>약점</a:t>
            </a:r>
            <a:r>
              <a:rPr lang="en-US" altLang="ko-KR" dirty="0"/>
              <a:t>, </a:t>
            </a:r>
            <a:r>
              <a:rPr lang="ko-KR" altLang="en-US" dirty="0" err="1"/>
              <a:t>패널티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2CA52B0-5763-FF49-04C8-37C4834AC5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949" y="1625225"/>
            <a:ext cx="2603029" cy="462356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BA7054B-F015-DFA7-1E60-011E96DC79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9978" y="1625225"/>
            <a:ext cx="2603029" cy="4623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4728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F8152B-ABEE-6ED5-4ED1-4F9320233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시스템 </a:t>
            </a:r>
            <a:r>
              <a:rPr lang="en-US" altLang="ko-KR" dirty="0"/>
              <a:t>– </a:t>
            </a:r>
            <a:r>
              <a:rPr lang="ko-KR" altLang="en-US" dirty="0"/>
              <a:t>특성 선택 </a:t>
            </a:r>
            <a:r>
              <a:rPr lang="en-US" altLang="ko-KR" dirty="0"/>
              <a:t>UI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973CBCE-C9AD-D942-EAF0-4E95EA104C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5212" y="1622755"/>
            <a:ext cx="2716763" cy="487012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DAD74B71-6724-4B93-CA7D-7C8810B5D5B3}"/>
              </a:ext>
            </a:extLst>
          </p:cNvPr>
          <p:cNvSpPr/>
          <p:nvPr/>
        </p:nvSpPr>
        <p:spPr>
          <a:xfrm>
            <a:off x="7811206" y="4264089"/>
            <a:ext cx="2295331" cy="10450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특성 슬롯</a:t>
            </a:r>
            <a:endParaRPr lang="en-US" altLang="ko-KR" dirty="0"/>
          </a:p>
          <a:p>
            <a:pPr algn="ctr"/>
            <a:r>
              <a:rPr lang="ko-KR" altLang="en-US" dirty="0"/>
              <a:t>현재 </a:t>
            </a:r>
            <a:r>
              <a:rPr lang="en-US" altLang="ko-KR" dirty="0"/>
              <a:t>10</a:t>
            </a:r>
            <a:r>
              <a:rPr lang="ko-KR" altLang="en-US" dirty="0"/>
              <a:t>개 </a:t>
            </a:r>
            <a:r>
              <a:rPr lang="en-US" altLang="ko-KR" dirty="0"/>
              <a:t>-&gt; 5</a:t>
            </a:r>
            <a:r>
              <a:rPr lang="ko-KR" altLang="en-US" dirty="0"/>
              <a:t>개 </a:t>
            </a:r>
            <a:r>
              <a:rPr lang="en-US" altLang="ko-KR" dirty="0"/>
              <a:t>Unlocked, 5</a:t>
            </a:r>
            <a:r>
              <a:rPr lang="ko-KR" altLang="en-US" dirty="0"/>
              <a:t>개 </a:t>
            </a:r>
            <a:r>
              <a:rPr lang="en-US" altLang="ko-KR" dirty="0"/>
              <a:t>Locked </a:t>
            </a:r>
            <a:r>
              <a:rPr lang="ko-KR" altLang="en-US" dirty="0"/>
              <a:t>변경예정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C518A53-AB2F-C9AB-C634-5261987B28C1}"/>
              </a:ext>
            </a:extLst>
          </p:cNvPr>
          <p:cNvSpPr/>
          <p:nvPr/>
        </p:nvSpPr>
        <p:spPr>
          <a:xfrm>
            <a:off x="1292219" y="5447852"/>
            <a:ext cx="2295331" cy="10450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선택한 특성들의 비용의 총합</a:t>
            </a:r>
            <a:r>
              <a:rPr lang="en-US" altLang="ko-KR" dirty="0"/>
              <a:t>/ </a:t>
            </a:r>
            <a:r>
              <a:rPr lang="ko-KR" altLang="en-US" dirty="0"/>
              <a:t>플레이어의 비용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AF0E4E1-0A18-9EA5-7A84-B7CD4AC3B341}"/>
              </a:ext>
            </a:extLst>
          </p:cNvPr>
          <p:cNvSpPr/>
          <p:nvPr/>
        </p:nvSpPr>
        <p:spPr>
          <a:xfrm>
            <a:off x="1292219" y="3046758"/>
            <a:ext cx="2295331" cy="10450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특성 이름</a:t>
            </a:r>
            <a:endParaRPr lang="en-US" altLang="ko-KR" dirty="0"/>
          </a:p>
          <a:p>
            <a:pPr algn="ctr"/>
            <a:r>
              <a:rPr lang="ko-KR" altLang="en-US" dirty="0"/>
              <a:t>비용</a:t>
            </a:r>
            <a:endParaRPr lang="en-US" altLang="ko-KR" dirty="0"/>
          </a:p>
          <a:p>
            <a:pPr algn="ctr"/>
            <a:r>
              <a:rPr lang="ko-KR" altLang="en-US" dirty="0"/>
              <a:t>설명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AB80493-8B44-8573-E9B0-AC2F6FF21D16}"/>
              </a:ext>
            </a:extLst>
          </p:cNvPr>
          <p:cNvSpPr/>
          <p:nvPr/>
        </p:nvSpPr>
        <p:spPr>
          <a:xfrm>
            <a:off x="7811207" y="1878562"/>
            <a:ext cx="2295331" cy="10450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각 특성 칸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180F9D96-4B45-361B-96F4-E189BCF1A231}"/>
              </a:ext>
            </a:extLst>
          </p:cNvPr>
          <p:cNvCxnSpPr>
            <a:endCxn id="13" idx="1"/>
          </p:cNvCxnSpPr>
          <p:nvPr/>
        </p:nvCxnSpPr>
        <p:spPr>
          <a:xfrm>
            <a:off x="6941975" y="2401073"/>
            <a:ext cx="86923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F4DD8ED9-2671-E10A-972A-E02E2C3D1C3E}"/>
              </a:ext>
            </a:extLst>
          </p:cNvPr>
          <p:cNvCxnSpPr>
            <a:cxnSpLocks/>
            <a:endCxn id="12" idx="3"/>
          </p:cNvCxnSpPr>
          <p:nvPr/>
        </p:nvCxnSpPr>
        <p:spPr>
          <a:xfrm flipH="1" flipV="1">
            <a:off x="3587550" y="3569270"/>
            <a:ext cx="825830" cy="8534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DE5078FC-5A68-8A51-3EE0-436950C9B6F2}"/>
              </a:ext>
            </a:extLst>
          </p:cNvPr>
          <p:cNvCxnSpPr>
            <a:cxnSpLocks/>
            <a:endCxn id="10" idx="1"/>
          </p:cNvCxnSpPr>
          <p:nvPr/>
        </p:nvCxnSpPr>
        <p:spPr>
          <a:xfrm flipV="1">
            <a:off x="6708711" y="4786601"/>
            <a:ext cx="1102495" cy="4895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D04F3D02-5E8E-389C-B9E9-AC3CC4B8F85D}"/>
              </a:ext>
            </a:extLst>
          </p:cNvPr>
          <p:cNvCxnSpPr>
            <a:cxnSpLocks/>
            <a:endCxn id="11" idx="3"/>
          </p:cNvCxnSpPr>
          <p:nvPr/>
        </p:nvCxnSpPr>
        <p:spPr>
          <a:xfrm flipH="1" flipV="1">
            <a:off x="3587550" y="5970364"/>
            <a:ext cx="877890" cy="2002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97568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F8152B-ABEE-6ED5-4ED1-4F93202331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ko-KR" altLang="en-US" dirty="0"/>
              <a:t>게임 시스템 </a:t>
            </a:r>
            <a:r>
              <a:rPr lang="en-US" altLang="ko-KR" dirty="0"/>
              <a:t>– </a:t>
            </a:r>
            <a:r>
              <a:rPr lang="ko-KR" altLang="en-US" dirty="0"/>
              <a:t>기본 </a:t>
            </a:r>
            <a:r>
              <a:rPr lang="en-US" altLang="ko-KR" dirty="0"/>
              <a:t>UI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1AAC0BD-A5B1-0770-FFBC-B6520A0C24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372" y="1716832"/>
            <a:ext cx="2569832" cy="4506069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16A4D2CE-E522-2D9D-ADE5-11C38EB3769C}"/>
              </a:ext>
            </a:extLst>
          </p:cNvPr>
          <p:cNvSpPr/>
          <p:nvPr/>
        </p:nvSpPr>
        <p:spPr>
          <a:xfrm>
            <a:off x="1688841" y="1716832"/>
            <a:ext cx="1642188" cy="7371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종족 이미지</a:t>
            </a:r>
            <a:endParaRPr lang="en-US" altLang="ko-KR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22EF120-C254-6C7F-D0A3-86EC86BF236F}"/>
              </a:ext>
            </a:extLst>
          </p:cNvPr>
          <p:cNvSpPr/>
          <p:nvPr/>
        </p:nvSpPr>
        <p:spPr>
          <a:xfrm>
            <a:off x="1719354" y="4035492"/>
            <a:ext cx="1642188" cy="7371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다이얼로그 화면</a:t>
            </a:r>
            <a:endParaRPr lang="en-US" altLang="ko-KR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D6269BF-C6F1-8B1D-C560-998BAC2096DC}"/>
              </a:ext>
            </a:extLst>
          </p:cNvPr>
          <p:cNvSpPr/>
          <p:nvPr/>
        </p:nvSpPr>
        <p:spPr>
          <a:xfrm>
            <a:off x="4789714" y="956080"/>
            <a:ext cx="1424473" cy="5651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HP/MP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91BB61C-ECCE-F8F0-335E-D1E3E1A95C79}"/>
              </a:ext>
            </a:extLst>
          </p:cNvPr>
          <p:cNvSpPr/>
          <p:nvPr/>
        </p:nvSpPr>
        <p:spPr>
          <a:xfrm>
            <a:off x="6686940" y="322276"/>
            <a:ext cx="1803917" cy="6338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재화</a:t>
            </a:r>
            <a:br>
              <a:rPr lang="en-US" altLang="ko-KR" dirty="0"/>
            </a:br>
            <a:r>
              <a:rPr lang="en-US" altLang="ko-KR" dirty="0"/>
              <a:t>(</a:t>
            </a:r>
            <a:r>
              <a:rPr lang="ko-KR" altLang="en-US" dirty="0"/>
              <a:t>신앙심</a:t>
            </a:r>
            <a:r>
              <a:rPr lang="en-US" altLang="ko-KR" dirty="0"/>
              <a:t>/</a:t>
            </a:r>
            <a:r>
              <a:rPr lang="ko-KR" altLang="en-US" dirty="0"/>
              <a:t>골드</a:t>
            </a:r>
            <a:r>
              <a:rPr lang="en-US" altLang="ko-KR" dirty="0"/>
              <a:t>)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A8FB512-6C54-6A40-568D-D01D9C92408B}"/>
              </a:ext>
            </a:extLst>
          </p:cNvPr>
          <p:cNvSpPr/>
          <p:nvPr/>
        </p:nvSpPr>
        <p:spPr>
          <a:xfrm>
            <a:off x="7965231" y="1216082"/>
            <a:ext cx="1424473" cy="5651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기타 아이콘</a:t>
            </a:r>
            <a:endParaRPr lang="en-US" altLang="ko-KR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9624C5B-C1B5-BFE3-DD33-F59FF8B0C291}"/>
              </a:ext>
            </a:extLst>
          </p:cNvPr>
          <p:cNvSpPr/>
          <p:nvPr/>
        </p:nvSpPr>
        <p:spPr>
          <a:xfrm>
            <a:off x="7946571" y="2909598"/>
            <a:ext cx="1642188" cy="7371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이벤트 화면</a:t>
            </a:r>
            <a:endParaRPr lang="en-US" altLang="ko-KR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639CF72-10F9-AECF-1365-149EFB0FAF5E}"/>
              </a:ext>
            </a:extLst>
          </p:cNvPr>
          <p:cNvSpPr/>
          <p:nvPr/>
        </p:nvSpPr>
        <p:spPr>
          <a:xfrm>
            <a:off x="8370738" y="1976527"/>
            <a:ext cx="1424473" cy="5651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진행도</a:t>
            </a:r>
            <a:endParaRPr lang="en-US" altLang="ko-KR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4CDD39E-CD01-135D-3300-257081509BD0}"/>
              </a:ext>
            </a:extLst>
          </p:cNvPr>
          <p:cNvSpPr/>
          <p:nvPr/>
        </p:nvSpPr>
        <p:spPr>
          <a:xfrm>
            <a:off x="7856373" y="4704186"/>
            <a:ext cx="1642188" cy="7371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선택지</a:t>
            </a:r>
            <a:endParaRPr lang="en-US" altLang="ko-KR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4691B17-2F92-36A8-8842-F2740B8B21D2}"/>
              </a:ext>
            </a:extLst>
          </p:cNvPr>
          <p:cNvSpPr/>
          <p:nvPr/>
        </p:nvSpPr>
        <p:spPr>
          <a:xfrm>
            <a:off x="2982685" y="6222901"/>
            <a:ext cx="1424473" cy="5651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인벤토리</a:t>
            </a:r>
            <a:endParaRPr lang="en-US" altLang="ko-KR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DD80EC5-0139-05E9-FC1C-E17567C94C8D}"/>
              </a:ext>
            </a:extLst>
          </p:cNvPr>
          <p:cNvSpPr/>
          <p:nvPr/>
        </p:nvSpPr>
        <p:spPr>
          <a:xfrm>
            <a:off x="5159051" y="6222901"/>
            <a:ext cx="1424473" cy="5651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장비</a:t>
            </a:r>
            <a:endParaRPr lang="en-US" altLang="ko-KR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0CB8836-0F0F-5DA3-1156-6B0085ED887D}"/>
              </a:ext>
            </a:extLst>
          </p:cNvPr>
          <p:cNvSpPr/>
          <p:nvPr/>
        </p:nvSpPr>
        <p:spPr>
          <a:xfrm>
            <a:off x="7326086" y="6222901"/>
            <a:ext cx="1424473" cy="5651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스킬</a:t>
            </a:r>
            <a:r>
              <a:rPr lang="en-US" altLang="ko-KR" dirty="0"/>
              <a:t>(</a:t>
            </a:r>
            <a:r>
              <a:rPr lang="ko-KR" altLang="en-US" dirty="0" err="1"/>
              <a:t>제작중</a:t>
            </a:r>
            <a:r>
              <a:rPr lang="en-US" altLang="ko-KR" dirty="0"/>
              <a:t>)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6C2B0B8-D91A-712C-CDFA-760C9BFE831A}"/>
              </a:ext>
            </a:extLst>
          </p:cNvPr>
          <p:cNvSpPr/>
          <p:nvPr/>
        </p:nvSpPr>
        <p:spPr>
          <a:xfrm>
            <a:off x="4667250" y="1781200"/>
            <a:ext cx="538163" cy="50044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AAFE974-3388-C510-4212-20007BD89856}"/>
              </a:ext>
            </a:extLst>
          </p:cNvPr>
          <p:cNvSpPr/>
          <p:nvPr/>
        </p:nvSpPr>
        <p:spPr>
          <a:xfrm>
            <a:off x="5286291" y="1781200"/>
            <a:ext cx="538163" cy="50044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EF09D4C-DCF3-CACB-7D16-27A24D82AF6F}"/>
              </a:ext>
            </a:extLst>
          </p:cNvPr>
          <p:cNvSpPr/>
          <p:nvPr/>
        </p:nvSpPr>
        <p:spPr>
          <a:xfrm>
            <a:off x="5884699" y="1781199"/>
            <a:ext cx="538163" cy="50044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DF62740-1324-AB6C-3E45-6A3725E8F0E3}"/>
              </a:ext>
            </a:extLst>
          </p:cNvPr>
          <p:cNvSpPr/>
          <p:nvPr/>
        </p:nvSpPr>
        <p:spPr>
          <a:xfrm>
            <a:off x="6584618" y="1781199"/>
            <a:ext cx="538163" cy="50044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DC41B7F-405F-E701-0669-5EA8BB4247B6}"/>
              </a:ext>
            </a:extLst>
          </p:cNvPr>
          <p:cNvSpPr/>
          <p:nvPr/>
        </p:nvSpPr>
        <p:spPr>
          <a:xfrm>
            <a:off x="4620888" y="2291424"/>
            <a:ext cx="2569832" cy="18585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4C2A3350-9D11-98A0-2952-D7B70C686F75}"/>
              </a:ext>
            </a:extLst>
          </p:cNvPr>
          <p:cNvSpPr/>
          <p:nvPr/>
        </p:nvSpPr>
        <p:spPr>
          <a:xfrm>
            <a:off x="4667250" y="2509615"/>
            <a:ext cx="2488954" cy="173853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74111C6-66DC-1CEF-F842-990FE2E8F56F}"/>
              </a:ext>
            </a:extLst>
          </p:cNvPr>
          <p:cNvSpPr/>
          <p:nvPr/>
        </p:nvSpPr>
        <p:spPr>
          <a:xfrm>
            <a:off x="4667250" y="4248150"/>
            <a:ext cx="2414588" cy="58578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BEC3CCD-7425-0A07-30BB-E9F5B1D25BAF}"/>
              </a:ext>
            </a:extLst>
          </p:cNvPr>
          <p:cNvSpPr/>
          <p:nvPr/>
        </p:nvSpPr>
        <p:spPr>
          <a:xfrm>
            <a:off x="5159051" y="4854739"/>
            <a:ext cx="1424474" cy="73167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3274C71-4482-D2F9-5A5B-A9CFA768A7F8}"/>
              </a:ext>
            </a:extLst>
          </p:cNvPr>
          <p:cNvSpPr/>
          <p:nvPr/>
        </p:nvSpPr>
        <p:spPr>
          <a:xfrm>
            <a:off x="4677183" y="5653088"/>
            <a:ext cx="528230" cy="50482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2166CACD-0C8D-18BC-3434-0FAAFB1AA0E7}"/>
              </a:ext>
            </a:extLst>
          </p:cNvPr>
          <p:cNvSpPr/>
          <p:nvPr/>
        </p:nvSpPr>
        <p:spPr>
          <a:xfrm>
            <a:off x="5625550" y="5653088"/>
            <a:ext cx="528230" cy="50482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4E120F36-A2B4-9C4C-C460-6BB7C12826D3}"/>
              </a:ext>
            </a:extLst>
          </p:cNvPr>
          <p:cNvSpPr/>
          <p:nvPr/>
        </p:nvSpPr>
        <p:spPr>
          <a:xfrm>
            <a:off x="6594347" y="5672140"/>
            <a:ext cx="528230" cy="50482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97F2CA78-125F-B90E-077D-BA77FF9DD381}"/>
              </a:ext>
            </a:extLst>
          </p:cNvPr>
          <p:cNvCxnSpPr>
            <a:cxnSpLocks/>
            <a:stCxn id="24" idx="1"/>
            <a:endCxn id="12" idx="3"/>
          </p:cNvCxnSpPr>
          <p:nvPr/>
        </p:nvCxnSpPr>
        <p:spPr>
          <a:xfrm flipH="1">
            <a:off x="3331029" y="2031422"/>
            <a:ext cx="1336221" cy="5396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0F1C954A-513C-F659-A7D9-D279B0D6F71B}"/>
              </a:ext>
            </a:extLst>
          </p:cNvPr>
          <p:cNvCxnSpPr>
            <a:cxnSpLocks/>
            <a:stCxn id="25" idx="0"/>
            <a:endCxn id="14" idx="2"/>
          </p:cNvCxnSpPr>
          <p:nvPr/>
        </p:nvCxnSpPr>
        <p:spPr>
          <a:xfrm flipH="1" flipV="1">
            <a:off x="5501951" y="1521198"/>
            <a:ext cx="53422" cy="26000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A49E2B22-95FC-FB39-FC8F-EEE8BA9AC626}"/>
              </a:ext>
            </a:extLst>
          </p:cNvPr>
          <p:cNvCxnSpPr>
            <a:cxnSpLocks/>
            <a:stCxn id="26" idx="0"/>
            <a:endCxn id="15" idx="2"/>
          </p:cNvCxnSpPr>
          <p:nvPr/>
        </p:nvCxnSpPr>
        <p:spPr>
          <a:xfrm flipV="1">
            <a:off x="6153781" y="956080"/>
            <a:ext cx="1435118" cy="82511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53763F73-0CAC-469B-BC19-58EB4320CEE2}"/>
              </a:ext>
            </a:extLst>
          </p:cNvPr>
          <p:cNvCxnSpPr>
            <a:cxnSpLocks/>
            <a:stCxn id="27" idx="3"/>
            <a:endCxn id="16" idx="1"/>
          </p:cNvCxnSpPr>
          <p:nvPr/>
        </p:nvCxnSpPr>
        <p:spPr>
          <a:xfrm flipV="1">
            <a:off x="7122781" y="1498641"/>
            <a:ext cx="842450" cy="53278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01251BF2-7CCE-0278-419E-E9FF264DD3B5}"/>
              </a:ext>
            </a:extLst>
          </p:cNvPr>
          <p:cNvCxnSpPr>
            <a:cxnSpLocks/>
            <a:stCxn id="28" idx="3"/>
            <a:endCxn id="18" idx="1"/>
          </p:cNvCxnSpPr>
          <p:nvPr/>
        </p:nvCxnSpPr>
        <p:spPr>
          <a:xfrm flipV="1">
            <a:off x="7190720" y="2259086"/>
            <a:ext cx="1180018" cy="12526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8E3EF320-1ACE-15AD-FECF-A93995157FDA}"/>
              </a:ext>
            </a:extLst>
          </p:cNvPr>
          <p:cNvCxnSpPr>
            <a:cxnSpLocks/>
            <a:stCxn id="29" idx="3"/>
            <a:endCxn id="17" idx="1"/>
          </p:cNvCxnSpPr>
          <p:nvPr/>
        </p:nvCxnSpPr>
        <p:spPr>
          <a:xfrm flipV="1">
            <a:off x="7156204" y="3278157"/>
            <a:ext cx="790367" cy="10072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F53FE88A-5865-8174-C80B-259520D511CC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6594347" y="5072745"/>
            <a:ext cx="1262026" cy="15562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D5C37EB6-001B-3398-2B8E-4FC1744698E3}"/>
              </a:ext>
            </a:extLst>
          </p:cNvPr>
          <p:cNvCxnSpPr>
            <a:cxnSpLocks/>
            <a:stCxn id="30" idx="1"/>
            <a:endCxn id="13" idx="3"/>
          </p:cNvCxnSpPr>
          <p:nvPr/>
        </p:nvCxnSpPr>
        <p:spPr>
          <a:xfrm flipH="1" flipV="1">
            <a:off x="3361542" y="4404051"/>
            <a:ext cx="1305708" cy="13699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042C4266-1F33-5827-F31E-B1F32472DA9A}"/>
              </a:ext>
            </a:extLst>
          </p:cNvPr>
          <p:cNvCxnSpPr>
            <a:cxnSpLocks/>
            <a:stCxn id="32" idx="1"/>
            <a:endCxn id="21" idx="0"/>
          </p:cNvCxnSpPr>
          <p:nvPr/>
        </p:nvCxnSpPr>
        <p:spPr>
          <a:xfrm flipH="1">
            <a:off x="3694922" y="5905501"/>
            <a:ext cx="982261" cy="3174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7B63C420-F94D-E596-12E4-31DDF5891087}"/>
              </a:ext>
            </a:extLst>
          </p:cNvPr>
          <p:cNvCxnSpPr>
            <a:cxnSpLocks/>
            <a:stCxn id="35" idx="3"/>
            <a:endCxn id="23" idx="0"/>
          </p:cNvCxnSpPr>
          <p:nvPr/>
        </p:nvCxnSpPr>
        <p:spPr>
          <a:xfrm>
            <a:off x="7122577" y="5924553"/>
            <a:ext cx="915746" cy="29834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60807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F8152B-ABEE-6ED5-4ED1-4F93202331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ko-KR" altLang="en-US" dirty="0"/>
              <a:t>게임 시스템 </a:t>
            </a:r>
            <a:r>
              <a:rPr lang="en-US" altLang="ko-KR" dirty="0"/>
              <a:t>– </a:t>
            </a:r>
            <a:r>
              <a:rPr lang="ko-KR" altLang="en-US" dirty="0"/>
              <a:t>플레이어 정보 </a:t>
            </a:r>
            <a:r>
              <a:rPr lang="en-US" altLang="ko-KR" dirty="0"/>
              <a:t>UI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3F8808B-89FA-720E-EF9B-13F3829CEF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0569" y="1325563"/>
            <a:ext cx="2680081" cy="479593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C0C5DED-D35A-E841-150D-BB0E238F0D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1675" y="1325563"/>
            <a:ext cx="2715657" cy="4795935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A54CBEEA-EB01-ACB6-85D8-D3AE2A000C14}"/>
              </a:ext>
            </a:extLst>
          </p:cNvPr>
          <p:cNvSpPr/>
          <p:nvPr/>
        </p:nvSpPr>
        <p:spPr>
          <a:xfrm>
            <a:off x="4622794" y="1220444"/>
            <a:ext cx="1533331" cy="14182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종족 이미지</a:t>
            </a:r>
            <a:endParaRPr lang="en-US" altLang="ko-KR" dirty="0"/>
          </a:p>
          <a:p>
            <a:pPr algn="ctr"/>
            <a:r>
              <a:rPr lang="ko-KR" altLang="en-US" dirty="0"/>
              <a:t>및</a:t>
            </a:r>
            <a:endParaRPr lang="en-US" altLang="ko-KR" dirty="0"/>
          </a:p>
          <a:p>
            <a:pPr algn="ctr"/>
            <a:r>
              <a:rPr lang="ko-KR" altLang="en-US" dirty="0"/>
              <a:t>이름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A0C78FE-027F-DA55-F77F-E598621D0329}"/>
              </a:ext>
            </a:extLst>
          </p:cNvPr>
          <p:cNvSpPr/>
          <p:nvPr/>
        </p:nvSpPr>
        <p:spPr>
          <a:xfrm>
            <a:off x="2186474" y="2811623"/>
            <a:ext cx="1545771" cy="109790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F1C8826-A17D-560A-F72C-F8A7EB6987E1}"/>
              </a:ext>
            </a:extLst>
          </p:cNvPr>
          <p:cNvSpPr/>
          <p:nvPr/>
        </p:nvSpPr>
        <p:spPr>
          <a:xfrm>
            <a:off x="1651782" y="4466560"/>
            <a:ext cx="2416365" cy="109790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780E0C5-73C9-95A8-5C46-D44734A55568}"/>
              </a:ext>
            </a:extLst>
          </p:cNvPr>
          <p:cNvSpPr/>
          <p:nvPr/>
        </p:nvSpPr>
        <p:spPr>
          <a:xfrm>
            <a:off x="7473819" y="3429000"/>
            <a:ext cx="1922108" cy="64847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6337BF59-C5FD-DB7E-4A17-1793E722873B}"/>
              </a:ext>
            </a:extLst>
          </p:cNvPr>
          <p:cNvSpPr/>
          <p:nvPr/>
        </p:nvSpPr>
        <p:spPr>
          <a:xfrm>
            <a:off x="7258304" y="4562668"/>
            <a:ext cx="374137" cy="43853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12876607-9E93-DA6E-E1B8-E548249E5EBF}"/>
              </a:ext>
            </a:extLst>
          </p:cNvPr>
          <p:cNvSpPr/>
          <p:nvPr/>
        </p:nvSpPr>
        <p:spPr>
          <a:xfrm>
            <a:off x="9265348" y="1689764"/>
            <a:ext cx="374137" cy="43853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A190045-3821-1D8C-BD53-F076AD029A9F}"/>
              </a:ext>
            </a:extLst>
          </p:cNvPr>
          <p:cNvSpPr/>
          <p:nvPr/>
        </p:nvSpPr>
        <p:spPr>
          <a:xfrm>
            <a:off x="1692009" y="1730665"/>
            <a:ext cx="1704334" cy="83525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384C1D7-39AE-5ECD-FA4B-BDD42BC1A490}"/>
              </a:ext>
            </a:extLst>
          </p:cNvPr>
          <p:cNvSpPr/>
          <p:nvPr/>
        </p:nvSpPr>
        <p:spPr>
          <a:xfrm>
            <a:off x="4622794" y="2773687"/>
            <a:ext cx="1533331" cy="14182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플레이어의 현재 </a:t>
            </a:r>
            <a:r>
              <a:rPr lang="ko-KR" altLang="en-US" dirty="0" err="1"/>
              <a:t>스텟</a:t>
            </a:r>
            <a:r>
              <a:rPr lang="ko-KR" altLang="en-US" dirty="0"/>
              <a:t> 표기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F5A3439-B449-A890-FA69-1BE411F4FCCC}"/>
              </a:ext>
            </a:extLst>
          </p:cNvPr>
          <p:cNvSpPr/>
          <p:nvPr/>
        </p:nvSpPr>
        <p:spPr>
          <a:xfrm>
            <a:off x="4613106" y="4411193"/>
            <a:ext cx="1533331" cy="14182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보유중인 특성 표기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7E2BE8A3-F74A-6BDB-0961-D1C25BB7C118}"/>
              </a:ext>
            </a:extLst>
          </p:cNvPr>
          <p:cNvSpPr/>
          <p:nvPr/>
        </p:nvSpPr>
        <p:spPr>
          <a:xfrm>
            <a:off x="10189476" y="3200399"/>
            <a:ext cx="1533331" cy="14182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마우스 </a:t>
            </a:r>
            <a:r>
              <a:rPr lang="ko-KR" altLang="en-US" dirty="0" err="1"/>
              <a:t>호버</a:t>
            </a:r>
            <a:r>
              <a:rPr lang="ko-KR" altLang="en-US" dirty="0"/>
              <a:t> 시 해당 특성에 대한 정보</a:t>
            </a: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4CC12047-93B4-5EAA-7BA5-EBCF454FAF92}"/>
              </a:ext>
            </a:extLst>
          </p:cNvPr>
          <p:cNvCxnSpPr>
            <a:stCxn id="38" idx="3"/>
            <a:endCxn id="8" idx="1"/>
          </p:cNvCxnSpPr>
          <p:nvPr/>
        </p:nvCxnSpPr>
        <p:spPr>
          <a:xfrm flipV="1">
            <a:off x="3396343" y="1929571"/>
            <a:ext cx="1226451" cy="21872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2EC1D1AA-E6EE-EBEE-3174-5EA091277EBA}"/>
              </a:ext>
            </a:extLst>
          </p:cNvPr>
          <p:cNvSpPr/>
          <p:nvPr/>
        </p:nvSpPr>
        <p:spPr>
          <a:xfrm>
            <a:off x="10196710" y="844727"/>
            <a:ext cx="1533331" cy="14182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플레이어 정보 창 닫기</a:t>
            </a: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30F80A6B-D010-2CD0-02E0-70C304B7F183}"/>
              </a:ext>
            </a:extLst>
          </p:cNvPr>
          <p:cNvCxnSpPr>
            <a:cxnSpLocks/>
            <a:stCxn id="10" idx="3"/>
            <a:endCxn id="39" idx="1"/>
          </p:cNvCxnSpPr>
          <p:nvPr/>
        </p:nvCxnSpPr>
        <p:spPr>
          <a:xfrm>
            <a:off x="3732245" y="3360575"/>
            <a:ext cx="890549" cy="12223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8CA525B6-BF58-B56E-4F71-A84A1ED17785}"/>
              </a:ext>
            </a:extLst>
          </p:cNvPr>
          <p:cNvCxnSpPr>
            <a:cxnSpLocks/>
            <a:stCxn id="11" idx="3"/>
            <a:endCxn id="41" idx="1"/>
          </p:cNvCxnSpPr>
          <p:nvPr/>
        </p:nvCxnSpPr>
        <p:spPr>
          <a:xfrm>
            <a:off x="4068147" y="5015512"/>
            <a:ext cx="544959" cy="10480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5D76C648-062C-708E-9838-DFBE2C4369E7}"/>
              </a:ext>
            </a:extLst>
          </p:cNvPr>
          <p:cNvCxnSpPr>
            <a:cxnSpLocks/>
            <a:endCxn id="19" idx="2"/>
          </p:cNvCxnSpPr>
          <p:nvPr/>
        </p:nvCxnSpPr>
        <p:spPr>
          <a:xfrm flipV="1">
            <a:off x="7473819" y="4077478"/>
            <a:ext cx="961054" cy="48519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EE38D4AC-6C41-3E20-53E2-7E2AB1BCD385}"/>
              </a:ext>
            </a:extLst>
          </p:cNvPr>
          <p:cNvCxnSpPr>
            <a:cxnSpLocks/>
            <a:stCxn id="19" idx="3"/>
            <a:endCxn id="42" idx="1"/>
          </p:cNvCxnSpPr>
          <p:nvPr/>
        </p:nvCxnSpPr>
        <p:spPr>
          <a:xfrm>
            <a:off x="9395927" y="3753239"/>
            <a:ext cx="793549" cy="15628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36FFEB5E-0811-71CB-758C-B631889F64E5}"/>
              </a:ext>
            </a:extLst>
          </p:cNvPr>
          <p:cNvCxnSpPr>
            <a:cxnSpLocks/>
            <a:endCxn id="47" idx="1"/>
          </p:cNvCxnSpPr>
          <p:nvPr/>
        </p:nvCxnSpPr>
        <p:spPr>
          <a:xfrm flipV="1">
            <a:off x="9639485" y="1553854"/>
            <a:ext cx="557225" cy="32454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42108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F8152B-ABEE-6ED5-4ED1-4F93202331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ko-KR" altLang="en-US" dirty="0"/>
              <a:t>게임 시스템 </a:t>
            </a:r>
            <a:r>
              <a:rPr lang="en-US" altLang="ko-KR" dirty="0"/>
              <a:t>– </a:t>
            </a:r>
            <a:r>
              <a:rPr lang="ko-KR" altLang="en-US" dirty="0"/>
              <a:t>플레이어 정보 </a:t>
            </a:r>
            <a:r>
              <a:rPr lang="en-US" altLang="ko-KR" dirty="0"/>
              <a:t>UI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93C3B1C-2297-5D63-9FDC-9CC53071FB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5150" y="1305979"/>
            <a:ext cx="2683744" cy="479778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616864F-73BB-D0F3-1961-68229E1EC9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106" y="1325563"/>
            <a:ext cx="2683745" cy="4758612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498F7392-03A5-A1E8-FF40-70A72CFDEA0E}"/>
              </a:ext>
            </a:extLst>
          </p:cNvPr>
          <p:cNvSpPr/>
          <p:nvPr/>
        </p:nvSpPr>
        <p:spPr>
          <a:xfrm>
            <a:off x="905120" y="5532437"/>
            <a:ext cx="494472" cy="48580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83EE252-670C-EF26-604D-FB849873CBC9}"/>
              </a:ext>
            </a:extLst>
          </p:cNvPr>
          <p:cNvSpPr/>
          <p:nvPr/>
        </p:nvSpPr>
        <p:spPr>
          <a:xfrm>
            <a:off x="9799786" y="5532437"/>
            <a:ext cx="494472" cy="48580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371E3F5-3484-D143-5F5E-4E20C0E1D2CD}"/>
              </a:ext>
            </a:extLst>
          </p:cNvPr>
          <p:cNvSpPr/>
          <p:nvPr/>
        </p:nvSpPr>
        <p:spPr>
          <a:xfrm>
            <a:off x="1017037" y="4721290"/>
            <a:ext cx="2258007" cy="74521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0A9C7C3-B29B-6DA1-F835-087B3BF5E52E}"/>
              </a:ext>
            </a:extLst>
          </p:cNvPr>
          <p:cNvSpPr/>
          <p:nvPr/>
        </p:nvSpPr>
        <p:spPr>
          <a:xfrm>
            <a:off x="9022702" y="2332946"/>
            <a:ext cx="2090057" cy="277089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40A2045-EF3D-F44E-7103-B3C4A3A4D6C2}"/>
              </a:ext>
            </a:extLst>
          </p:cNvPr>
          <p:cNvSpPr/>
          <p:nvPr/>
        </p:nvSpPr>
        <p:spPr>
          <a:xfrm>
            <a:off x="3671525" y="1325563"/>
            <a:ext cx="4757490" cy="19121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기본 인벤토리 </a:t>
            </a:r>
            <a:r>
              <a:rPr lang="en-US" altLang="ko-KR" dirty="0"/>
              <a:t>4</a:t>
            </a:r>
            <a:r>
              <a:rPr lang="ko-KR" altLang="en-US" dirty="0"/>
              <a:t>칸</a:t>
            </a:r>
            <a:r>
              <a:rPr lang="en-US" altLang="ko-KR" dirty="0"/>
              <a:t>(</a:t>
            </a:r>
            <a:r>
              <a:rPr lang="ko-KR" altLang="en-US" dirty="0"/>
              <a:t>배열</a:t>
            </a:r>
            <a:r>
              <a:rPr lang="en-US" altLang="ko-KR" dirty="0"/>
              <a:t>) </a:t>
            </a:r>
            <a:r>
              <a:rPr lang="ko-KR" altLang="en-US" dirty="0"/>
              <a:t>설정으로</a:t>
            </a:r>
            <a:endParaRPr lang="en-US" altLang="ko-KR" dirty="0"/>
          </a:p>
          <a:p>
            <a:pPr algn="ctr"/>
            <a:r>
              <a:rPr lang="ko-KR" altLang="en-US" dirty="0"/>
              <a:t>게임의 밸런스 및 가져갈 아이템을 신중하게</a:t>
            </a:r>
            <a:endParaRPr lang="en-US" altLang="ko-KR" dirty="0"/>
          </a:p>
          <a:p>
            <a:pPr algn="ctr"/>
            <a:r>
              <a:rPr lang="ko-KR" altLang="en-US" dirty="0"/>
              <a:t>선택하게끔 유도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E4E659D-F3F7-2A9F-BD54-ADD9FC13ED40}"/>
              </a:ext>
            </a:extLst>
          </p:cNvPr>
          <p:cNvSpPr/>
          <p:nvPr/>
        </p:nvSpPr>
        <p:spPr>
          <a:xfrm>
            <a:off x="3671525" y="3863182"/>
            <a:ext cx="4757490" cy="19121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r>
              <a:rPr lang="ko-KR" altLang="en-US" dirty="0"/>
              <a:t>부위</a:t>
            </a:r>
            <a:r>
              <a:rPr lang="en-US" altLang="ko-KR" dirty="0"/>
              <a:t>(</a:t>
            </a:r>
            <a:r>
              <a:rPr lang="ko-KR" altLang="en-US" dirty="0"/>
              <a:t>머리</a:t>
            </a:r>
            <a:r>
              <a:rPr lang="en-US" altLang="ko-KR" dirty="0"/>
              <a:t>, </a:t>
            </a:r>
            <a:r>
              <a:rPr lang="ko-KR" altLang="en-US" dirty="0"/>
              <a:t>왼손</a:t>
            </a:r>
            <a:r>
              <a:rPr lang="en-US" altLang="ko-KR" dirty="0"/>
              <a:t>, </a:t>
            </a:r>
            <a:r>
              <a:rPr lang="ko-KR" altLang="en-US" dirty="0"/>
              <a:t>오른손</a:t>
            </a:r>
            <a:r>
              <a:rPr lang="en-US" altLang="ko-KR" dirty="0"/>
              <a:t>, </a:t>
            </a:r>
            <a:r>
              <a:rPr lang="ko-KR" altLang="en-US" dirty="0"/>
              <a:t>상의 </a:t>
            </a:r>
            <a:r>
              <a:rPr lang="en-US" altLang="ko-KR" dirty="0"/>
              <a:t>,</a:t>
            </a:r>
            <a:r>
              <a:rPr lang="ko-KR" altLang="en-US" dirty="0"/>
              <a:t>하의</a:t>
            </a:r>
            <a:r>
              <a:rPr lang="en-US" altLang="ko-KR" dirty="0"/>
              <a:t>, </a:t>
            </a:r>
            <a:r>
              <a:rPr lang="ko-KR" altLang="en-US" dirty="0"/>
              <a:t>신발</a:t>
            </a:r>
            <a:r>
              <a:rPr lang="en-US" altLang="ko-KR" dirty="0"/>
              <a:t>)</a:t>
            </a:r>
          </a:p>
          <a:p>
            <a:pPr algn="ctr"/>
            <a:r>
              <a:rPr lang="ko-KR" altLang="en-US" dirty="0"/>
              <a:t>장비 슬롯 제공</a:t>
            </a:r>
            <a:r>
              <a:rPr lang="en-US" altLang="ko-KR" dirty="0"/>
              <a:t>.</a:t>
            </a:r>
          </a:p>
          <a:p>
            <a:pPr algn="ctr"/>
            <a:r>
              <a:rPr lang="ko-KR" altLang="en-US" dirty="0"/>
              <a:t>각 부위에 맞는 아이템만 착용 가능</a:t>
            </a: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68E9524E-FF6B-71D2-A0C9-5718F2A93CEE}"/>
              </a:ext>
            </a:extLst>
          </p:cNvPr>
          <p:cNvCxnSpPr>
            <a:cxnSpLocks/>
          </p:cNvCxnSpPr>
          <p:nvPr/>
        </p:nvCxnSpPr>
        <p:spPr>
          <a:xfrm flipV="1">
            <a:off x="3275044" y="2332946"/>
            <a:ext cx="396481" cy="277089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5C4339CF-EDE4-8CC0-0531-EACA496E0437}"/>
              </a:ext>
            </a:extLst>
          </p:cNvPr>
          <p:cNvCxnSpPr>
            <a:cxnSpLocks/>
            <a:stCxn id="5" idx="1"/>
            <a:endCxn id="20" idx="3"/>
          </p:cNvCxnSpPr>
          <p:nvPr/>
        </p:nvCxnSpPr>
        <p:spPr>
          <a:xfrm flipH="1">
            <a:off x="8429015" y="3704869"/>
            <a:ext cx="276135" cy="111439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1862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F8152B-ABEE-6ED5-4ED1-4F93202331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ko-KR" altLang="en-US" dirty="0"/>
              <a:t>게임 시스템 </a:t>
            </a:r>
            <a:r>
              <a:rPr lang="en-US" altLang="ko-KR" dirty="0"/>
              <a:t>– </a:t>
            </a:r>
            <a:r>
              <a:rPr lang="ko-KR" altLang="en-US" dirty="0"/>
              <a:t>장비 획득 과정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739D6FB-04E8-B982-BD99-23641ECDF8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48" y="1464906"/>
            <a:ext cx="2603807" cy="462798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F51FB81-67B4-C788-76E0-FFB71AD82B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753" y="1464906"/>
            <a:ext cx="2538493" cy="462798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958409D-6DA3-41D6-167D-79D71272DF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5843" y="1464906"/>
            <a:ext cx="2583693" cy="462798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DBE3BB6-3AF0-9AC9-43E4-367BBACB57B7}"/>
              </a:ext>
            </a:extLst>
          </p:cNvPr>
          <p:cNvSpPr txBox="1"/>
          <p:nvPr/>
        </p:nvSpPr>
        <p:spPr>
          <a:xfrm>
            <a:off x="1860716" y="3594231"/>
            <a:ext cx="231006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rgbClr val="FF0000"/>
                </a:solidFill>
              </a:rPr>
              <a:t>장비 슬롯을</a:t>
            </a:r>
            <a:endParaRPr lang="en-US" altLang="ko-KR" sz="1100" dirty="0">
              <a:solidFill>
                <a:srgbClr val="FF0000"/>
              </a:solidFill>
            </a:endParaRPr>
          </a:p>
          <a:p>
            <a:r>
              <a:rPr lang="ko-KR" altLang="en-US" sz="1100" dirty="0">
                <a:solidFill>
                  <a:srgbClr val="FF0000"/>
                </a:solidFill>
              </a:rPr>
              <a:t>깜빡하고 </a:t>
            </a:r>
            <a:endParaRPr lang="en-US" altLang="ko-KR" sz="1100" dirty="0">
              <a:solidFill>
                <a:srgbClr val="FF0000"/>
              </a:solidFill>
            </a:endParaRPr>
          </a:p>
          <a:p>
            <a:r>
              <a:rPr lang="ko-KR" altLang="en-US" sz="1100" dirty="0">
                <a:solidFill>
                  <a:srgbClr val="FF0000"/>
                </a:solidFill>
              </a:rPr>
              <a:t>적지 못함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99221D2-3A89-88D3-F4B2-C45509B06D25}"/>
              </a:ext>
            </a:extLst>
          </p:cNvPr>
          <p:cNvSpPr/>
          <p:nvPr/>
        </p:nvSpPr>
        <p:spPr>
          <a:xfrm>
            <a:off x="1366243" y="4657834"/>
            <a:ext cx="565193" cy="3806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112F668-4581-1D01-68CC-AF4EAC9F9E4E}"/>
              </a:ext>
            </a:extLst>
          </p:cNvPr>
          <p:cNvSpPr/>
          <p:nvPr/>
        </p:nvSpPr>
        <p:spPr>
          <a:xfrm>
            <a:off x="5137526" y="3213534"/>
            <a:ext cx="583855" cy="64000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6568410B-47DD-B9A7-E87D-334F9B6A5E55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1931436" y="3533539"/>
            <a:ext cx="3206090" cy="133704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8747831-2F69-7B49-7F2E-D1429C650DF3}"/>
              </a:ext>
            </a:extLst>
          </p:cNvPr>
          <p:cNvSpPr/>
          <p:nvPr/>
        </p:nvSpPr>
        <p:spPr>
          <a:xfrm>
            <a:off x="9199452" y="2423542"/>
            <a:ext cx="2053266" cy="273628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2425BEFD-9203-C04F-F656-FB462AAE8C5C}"/>
              </a:ext>
            </a:extLst>
          </p:cNvPr>
          <p:cNvCxnSpPr>
            <a:cxnSpLocks/>
            <a:stCxn id="12" idx="3"/>
            <a:endCxn id="25" idx="1"/>
          </p:cNvCxnSpPr>
          <p:nvPr/>
        </p:nvCxnSpPr>
        <p:spPr>
          <a:xfrm>
            <a:off x="5721381" y="3533539"/>
            <a:ext cx="3478071" cy="25814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60CA78F-B91D-FC2B-6308-D761F0F3565C}"/>
              </a:ext>
            </a:extLst>
          </p:cNvPr>
          <p:cNvSpPr/>
          <p:nvPr/>
        </p:nvSpPr>
        <p:spPr>
          <a:xfrm>
            <a:off x="9404991" y="669613"/>
            <a:ext cx="1642188" cy="7371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해당 아이템 정보 </a:t>
            </a:r>
            <a:r>
              <a:rPr lang="en-US" altLang="ko-KR" dirty="0"/>
              <a:t>UI</a:t>
            </a:r>
          </a:p>
        </p:txBody>
      </p:sp>
    </p:spTree>
    <p:extLst>
      <p:ext uri="{BB962C8B-B14F-4D97-AF65-F5344CB8AC3E}">
        <p14:creationId xmlns:p14="http://schemas.microsoft.com/office/powerpoint/2010/main" val="12118512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390334-166E-EEF5-367D-F1E1BE9788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FA074F1-5331-E433-B726-98ED3B6339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  <a:p>
            <a:r>
              <a:rPr lang="ko-KR" altLang="en-US" dirty="0"/>
              <a:t>프로젝트 개요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[</a:t>
            </a:r>
            <a:r>
              <a:rPr lang="ko-KR" altLang="en-US" dirty="0"/>
              <a:t>기획 파트</a:t>
            </a:r>
            <a:r>
              <a:rPr lang="en-US" altLang="ko-KR" dirty="0"/>
              <a:t>]</a:t>
            </a:r>
          </a:p>
          <a:p>
            <a:endParaRPr lang="en-US" altLang="ko-KR" dirty="0"/>
          </a:p>
          <a:p>
            <a:r>
              <a:rPr lang="en-US" altLang="ko-KR" dirty="0"/>
              <a:t>[</a:t>
            </a:r>
            <a:r>
              <a:rPr lang="ko-KR" altLang="en-US" dirty="0"/>
              <a:t>개발 파트</a:t>
            </a:r>
            <a:r>
              <a:rPr lang="en-US" altLang="ko-KR" dirty="0"/>
              <a:t>]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900750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F8152B-ABEE-6ED5-4ED1-4F93202331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ko-KR" altLang="en-US" dirty="0"/>
              <a:t>게임 시스템 </a:t>
            </a:r>
            <a:r>
              <a:rPr lang="en-US" altLang="ko-KR" dirty="0"/>
              <a:t>– </a:t>
            </a:r>
            <a:r>
              <a:rPr lang="ko-KR" altLang="en-US" dirty="0"/>
              <a:t>전투 </a:t>
            </a:r>
            <a:r>
              <a:rPr lang="ko-KR" altLang="en-US" dirty="0" err="1"/>
              <a:t>페이즈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EBEB8A4-F8C9-C5C2-E926-C33464AF6E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793" y="1325563"/>
            <a:ext cx="2748214" cy="4898571"/>
          </a:xfrm>
          <a:prstGeom prst="rect">
            <a:avLst/>
          </a:prstGeom>
        </p:spPr>
      </p:pic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BB004975-3CEA-9671-312A-F62A81E715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70008" y="1325563"/>
            <a:ext cx="501338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err="1"/>
              <a:t>페이즈</a:t>
            </a:r>
            <a:r>
              <a:rPr lang="en-US" altLang="ko-KR" dirty="0"/>
              <a:t>/</a:t>
            </a:r>
            <a:r>
              <a:rPr lang="ko-KR" altLang="en-US" dirty="0"/>
              <a:t>선택지의 </a:t>
            </a:r>
            <a:r>
              <a:rPr lang="en-US" altLang="ko-KR" dirty="0"/>
              <a:t>Outcome </a:t>
            </a:r>
            <a:r>
              <a:rPr lang="ko-KR" altLang="en-US" dirty="0"/>
              <a:t>로직 체크 후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조건에 따라 </a:t>
            </a:r>
            <a:r>
              <a:rPr lang="en-US" altLang="ko-KR" dirty="0" err="1"/>
              <a:t>EntityObject</a:t>
            </a:r>
            <a:r>
              <a:rPr lang="ko-KR" altLang="en-US" dirty="0"/>
              <a:t>를 생성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현재 </a:t>
            </a:r>
            <a:r>
              <a:rPr lang="en-US" altLang="ko-KR" dirty="0"/>
              <a:t>Event</a:t>
            </a:r>
            <a:r>
              <a:rPr lang="ko-KR" altLang="en-US" dirty="0"/>
              <a:t>에 있는 이미지를 삭제 후 해당 </a:t>
            </a:r>
            <a:r>
              <a:rPr lang="en-US" altLang="ko-KR" dirty="0"/>
              <a:t>Object </a:t>
            </a:r>
            <a:r>
              <a:rPr lang="ko-KR" altLang="en-US" dirty="0"/>
              <a:t>위치를 조절하여 어울리게 배치할 예정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0B26E3D-9BDB-681B-867D-5E3D48ACE124}"/>
              </a:ext>
            </a:extLst>
          </p:cNvPr>
          <p:cNvSpPr/>
          <p:nvPr/>
        </p:nvSpPr>
        <p:spPr>
          <a:xfrm>
            <a:off x="2090057" y="3128623"/>
            <a:ext cx="877078" cy="9861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4031204-C58C-82B4-270D-DE9B2CA22FBA}"/>
              </a:ext>
            </a:extLst>
          </p:cNvPr>
          <p:cNvSpPr/>
          <p:nvPr/>
        </p:nvSpPr>
        <p:spPr>
          <a:xfrm>
            <a:off x="4071605" y="2912584"/>
            <a:ext cx="1533331" cy="14182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실제 </a:t>
            </a:r>
            <a:r>
              <a:rPr lang="en-US" altLang="ko-KR" dirty="0"/>
              <a:t>Object</a:t>
            </a:r>
            <a:endParaRPr lang="ko-KR" altLang="en-US" dirty="0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63296693-A55D-F680-0E38-10FE617DC04C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2967135" y="3582955"/>
            <a:ext cx="1104470" cy="3875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2943F3E-A180-18A7-882A-715FB5B3FCBB}"/>
              </a:ext>
            </a:extLst>
          </p:cNvPr>
          <p:cNvSpPr/>
          <p:nvPr/>
        </p:nvSpPr>
        <p:spPr>
          <a:xfrm>
            <a:off x="1785256" y="5151932"/>
            <a:ext cx="1508449" cy="38050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3E8027C-BF45-8120-78B4-E7691152520F}"/>
              </a:ext>
            </a:extLst>
          </p:cNvPr>
          <p:cNvSpPr/>
          <p:nvPr/>
        </p:nvSpPr>
        <p:spPr>
          <a:xfrm>
            <a:off x="4214413" y="5158028"/>
            <a:ext cx="1533331" cy="5188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다음 화면</a:t>
            </a: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38D6644D-D9FF-9E0D-7EC2-D1FDE9485766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3293705" y="5342184"/>
            <a:ext cx="920708" cy="752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08982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51FF9B0-E005-EE96-03F3-E6F4514999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1050" y="1325563"/>
            <a:ext cx="2855347" cy="5091702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53F8152B-ABEE-6ED5-4ED1-4F93202331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ko-KR" altLang="en-US" dirty="0"/>
              <a:t>게임 시스템 </a:t>
            </a:r>
            <a:r>
              <a:rPr lang="en-US" altLang="ko-KR" dirty="0"/>
              <a:t>– </a:t>
            </a:r>
            <a:r>
              <a:rPr lang="ko-KR" altLang="en-US" dirty="0"/>
              <a:t>전투 </a:t>
            </a:r>
            <a:r>
              <a:rPr lang="en-US" altLang="ko-KR" dirty="0"/>
              <a:t>UI</a:t>
            </a:r>
            <a:endParaRPr lang="ko-KR" altLang="en-US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4C2A3350-9D11-98A0-2952-D7B70C686F75}"/>
              </a:ext>
            </a:extLst>
          </p:cNvPr>
          <p:cNvSpPr/>
          <p:nvPr/>
        </p:nvSpPr>
        <p:spPr>
          <a:xfrm>
            <a:off x="4554246" y="1408922"/>
            <a:ext cx="2488954" cy="25192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042C4266-1F33-5827-F31E-B1F32472DA9A}"/>
              </a:ext>
            </a:extLst>
          </p:cNvPr>
          <p:cNvCxnSpPr>
            <a:cxnSpLocks/>
            <a:stCxn id="8" idx="1"/>
            <a:endCxn id="11" idx="3"/>
          </p:cNvCxnSpPr>
          <p:nvPr/>
        </p:nvCxnSpPr>
        <p:spPr>
          <a:xfrm flipH="1" flipV="1">
            <a:off x="3459579" y="3238760"/>
            <a:ext cx="911471" cy="81398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F0F3FBB1-7BEB-C0AC-7A17-9D7DC19A9D9E}"/>
              </a:ext>
            </a:extLst>
          </p:cNvPr>
          <p:cNvSpPr/>
          <p:nvPr/>
        </p:nvSpPr>
        <p:spPr>
          <a:xfrm>
            <a:off x="5038530" y="1838130"/>
            <a:ext cx="1455575" cy="1590869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03DAF48-9A65-39B7-B1BB-CE4DFB3AC22F}"/>
              </a:ext>
            </a:extLst>
          </p:cNvPr>
          <p:cNvSpPr/>
          <p:nvPr/>
        </p:nvSpPr>
        <p:spPr>
          <a:xfrm>
            <a:off x="5038530" y="2908336"/>
            <a:ext cx="1455575" cy="1590869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60AE683-EF21-22E2-2F9A-4F805DA5B30D}"/>
              </a:ext>
            </a:extLst>
          </p:cNvPr>
          <p:cNvSpPr/>
          <p:nvPr/>
        </p:nvSpPr>
        <p:spPr>
          <a:xfrm>
            <a:off x="4371050" y="3606280"/>
            <a:ext cx="2790535" cy="89292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2DD6DD7-599C-3489-B056-238B85F14ED8}"/>
              </a:ext>
            </a:extLst>
          </p:cNvPr>
          <p:cNvSpPr/>
          <p:nvPr/>
        </p:nvSpPr>
        <p:spPr>
          <a:xfrm>
            <a:off x="4523450" y="4572000"/>
            <a:ext cx="2588549" cy="124039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7F84F04-6FDB-6C93-0410-791A2B5243B8}"/>
              </a:ext>
            </a:extLst>
          </p:cNvPr>
          <p:cNvSpPr/>
          <p:nvPr/>
        </p:nvSpPr>
        <p:spPr>
          <a:xfrm>
            <a:off x="4654549" y="4754562"/>
            <a:ext cx="2292351" cy="155733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F2E9E57-8B5A-1B9C-1A7B-18ED21E3711B}"/>
              </a:ext>
            </a:extLst>
          </p:cNvPr>
          <p:cNvSpPr/>
          <p:nvPr/>
        </p:nvSpPr>
        <p:spPr>
          <a:xfrm>
            <a:off x="1926248" y="2529633"/>
            <a:ext cx="1533331" cy="14182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전투 로그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341AE73-BEDB-2AA8-2949-3CC38D6600C0}"/>
              </a:ext>
            </a:extLst>
          </p:cNvPr>
          <p:cNvSpPr/>
          <p:nvPr/>
        </p:nvSpPr>
        <p:spPr>
          <a:xfrm>
            <a:off x="2055281" y="5304059"/>
            <a:ext cx="1263571" cy="9381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행동 버튼</a:t>
            </a:r>
            <a:endParaRPr lang="ko-KR" altLang="en-US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367840F3-9D26-3BD0-3AEA-1564199B268B}"/>
              </a:ext>
            </a:extLst>
          </p:cNvPr>
          <p:cNvSpPr/>
          <p:nvPr/>
        </p:nvSpPr>
        <p:spPr>
          <a:xfrm>
            <a:off x="8278595" y="1302236"/>
            <a:ext cx="1760863" cy="5358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Entity HP</a:t>
            </a:r>
            <a:br>
              <a:rPr lang="en-US" altLang="ko-KR" dirty="0"/>
            </a:br>
            <a:r>
              <a:rPr lang="en-US" altLang="ko-KR" dirty="0"/>
              <a:t>(MP </a:t>
            </a:r>
            <a:r>
              <a:rPr lang="ko-KR" altLang="en-US" dirty="0" err="1"/>
              <a:t>미제공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08A5EA3-981E-C4B2-BCCC-52172ACB01A4}"/>
              </a:ext>
            </a:extLst>
          </p:cNvPr>
          <p:cNvSpPr/>
          <p:nvPr/>
        </p:nvSpPr>
        <p:spPr>
          <a:xfrm>
            <a:off x="2125213" y="4238507"/>
            <a:ext cx="1760863" cy="6241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플레이어</a:t>
            </a:r>
            <a:r>
              <a:rPr lang="en-US" altLang="ko-KR" dirty="0"/>
              <a:t>HP</a:t>
            </a:r>
            <a:br>
              <a:rPr lang="en-US" altLang="ko-KR" dirty="0"/>
            </a:br>
            <a:r>
              <a:rPr lang="en-US" altLang="ko-KR" dirty="0"/>
              <a:t>(MP </a:t>
            </a:r>
            <a:r>
              <a:rPr lang="ko-KR" altLang="en-US" dirty="0"/>
              <a:t>추가예정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95903ED-D91A-8B50-BE57-AED96DC656ED}"/>
              </a:ext>
            </a:extLst>
          </p:cNvPr>
          <p:cNvSpPr/>
          <p:nvPr/>
        </p:nvSpPr>
        <p:spPr>
          <a:xfrm>
            <a:off x="8656545" y="2489644"/>
            <a:ext cx="2222948" cy="18787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전 화면 </a:t>
            </a:r>
            <a:r>
              <a:rPr lang="en-US" altLang="ko-KR" dirty="0"/>
              <a:t>Entity </a:t>
            </a:r>
            <a:r>
              <a:rPr lang="en-US" altLang="ko-KR" dirty="0" err="1"/>
              <a:t>Obejct</a:t>
            </a:r>
            <a:endParaRPr lang="en-US" altLang="ko-KR" dirty="0"/>
          </a:p>
          <a:p>
            <a:pPr algn="ctr"/>
            <a:r>
              <a:rPr lang="ko-KR" altLang="en-US" dirty="0"/>
              <a:t>현재 임시로 이동할 위치에 </a:t>
            </a:r>
            <a:r>
              <a:rPr lang="en-US" altLang="ko-KR" dirty="0"/>
              <a:t>Sprite</a:t>
            </a:r>
            <a:r>
              <a:rPr lang="ko-KR" altLang="en-US" dirty="0"/>
              <a:t>를 설정해 놓음</a:t>
            </a: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E0AF3A7D-3D03-D6E8-3065-8EDD01171903}"/>
              </a:ext>
            </a:extLst>
          </p:cNvPr>
          <p:cNvCxnSpPr>
            <a:cxnSpLocks/>
            <a:stCxn id="29" idx="3"/>
            <a:endCxn id="33" idx="1"/>
          </p:cNvCxnSpPr>
          <p:nvPr/>
        </p:nvCxnSpPr>
        <p:spPr>
          <a:xfrm>
            <a:off x="7043200" y="1534886"/>
            <a:ext cx="1235395" cy="3529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41B84B5-8387-5BD4-CF13-3F0F5D85986A}"/>
              </a:ext>
            </a:extLst>
          </p:cNvPr>
          <p:cNvCxnSpPr>
            <a:cxnSpLocks/>
            <a:stCxn id="7" idx="3"/>
            <a:endCxn id="38" idx="1"/>
          </p:cNvCxnSpPr>
          <p:nvPr/>
        </p:nvCxnSpPr>
        <p:spPr>
          <a:xfrm flipV="1">
            <a:off x="6494105" y="3428999"/>
            <a:ext cx="2162440" cy="27477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17A736C1-CB4C-D1E6-1410-E5547CBA5BB0}"/>
              </a:ext>
            </a:extLst>
          </p:cNvPr>
          <p:cNvCxnSpPr>
            <a:cxnSpLocks/>
            <a:stCxn id="38" idx="1"/>
          </p:cNvCxnSpPr>
          <p:nvPr/>
        </p:nvCxnSpPr>
        <p:spPr>
          <a:xfrm flipH="1" flipV="1">
            <a:off x="6494105" y="2627799"/>
            <a:ext cx="2162440" cy="8012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0B64632D-6298-5D37-5391-07A8255A1E0E}"/>
              </a:ext>
            </a:extLst>
          </p:cNvPr>
          <p:cNvCxnSpPr>
            <a:cxnSpLocks/>
            <a:stCxn id="9" idx="1"/>
            <a:endCxn id="36" idx="3"/>
          </p:cNvCxnSpPr>
          <p:nvPr/>
        </p:nvCxnSpPr>
        <p:spPr>
          <a:xfrm flipH="1" flipV="1">
            <a:off x="3886076" y="4550563"/>
            <a:ext cx="637374" cy="8345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BEECA2C1-8F3A-3C0B-2B66-A7974711F256}"/>
              </a:ext>
            </a:extLst>
          </p:cNvPr>
          <p:cNvCxnSpPr>
            <a:cxnSpLocks/>
            <a:stCxn id="10" idx="1"/>
            <a:endCxn id="19" idx="3"/>
          </p:cNvCxnSpPr>
          <p:nvPr/>
        </p:nvCxnSpPr>
        <p:spPr>
          <a:xfrm flipH="1">
            <a:off x="3318852" y="5533231"/>
            <a:ext cx="1335697" cy="23988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F4274F5B-E620-0362-5D28-2B07A4EC07AC}"/>
              </a:ext>
            </a:extLst>
          </p:cNvPr>
          <p:cNvCxnSpPr>
            <a:cxnSpLocks/>
          </p:cNvCxnSpPr>
          <p:nvPr/>
        </p:nvCxnSpPr>
        <p:spPr>
          <a:xfrm flipV="1">
            <a:off x="6946900" y="5773119"/>
            <a:ext cx="1553288" cy="15240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463A8A82-3C30-5434-037A-4ED3E011BEC2}"/>
              </a:ext>
            </a:extLst>
          </p:cNvPr>
          <p:cNvSpPr/>
          <p:nvPr/>
        </p:nvSpPr>
        <p:spPr>
          <a:xfrm>
            <a:off x="8500188" y="5527152"/>
            <a:ext cx="1760863" cy="5358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도망 또한 선택</a:t>
            </a:r>
          </a:p>
        </p:txBody>
      </p:sp>
    </p:spTree>
    <p:extLst>
      <p:ext uri="{BB962C8B-B14F-4D97-AF65-F5344CB8AC3E}">
        <p14:creationId xmlns:p14="http://schemas.microsoft.com/office/powerpoint/2010/main" val="27719446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CA0CBB86-43DC-56DD-A769-5338EF7678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왜</a:t>
            </a:r>
            <a:r>
              <a:rPr lang="en-US" altLang="ko-KR" dirty="0"/>
              <a:t> </a:t>
            </a:r>
            <a:r>
              <a:rPr lang="ko-KR" altLang="en-US" dirty="0"/>
              <a:t>이 게임을 만들었는가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26B3811-C4A8-84B9-AA87-B41CEF8349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07257" y="1825625"/>
            <a:ext cx="6893943" cy="1603375"/>
          </a:xfrm>
        </p:spPr>
        <p:txBody>
          <a:bodyPr>
            <a:noAutofit/>
          </a:bodyPr>
          <a:lstStyle/>
          <a:p>
            <a:r>
              <a:rPr lang="ko-KR" altLang="en-US" sz="1800" b="1" dirty="0" err="1"/>
              <a:t>발더스</a:t>
            </a:r>
            <a:r>
              <a:rPr lang="ko-KR" altLang="en-US" sz="1800" b="1" dirty="0"/>
              <a:t> 게이트 </a:t>
            </a:r>
            <a:r>
              <a:rPr lang="en-US" altLang="ko-KR" sz="1800" b="1" dirty="0"/>
              <a:t>(Baldur’s Gate)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800" dirty="0"/>
              <a:t>핵심 요소</a:t>
            </a:r>
            <a:r>
              <a:rPr lang="en-US" altLang="ko-KR" sz="1800" dirty="0"/>
              <a:t>: </a:t>
            </a:r>
            <a:r>
              <a:rPr lang="ko-KR" altLang="en-US" sz="1800" b="1" dirty="0"/>
              <a:t>선택의 자유</a:t>
            </a:r>
            <a:r>
              <a:rPr lang="en-US" altLang="ko-KR" sz="1800" dirty="0"/>
              <a:t>, </a:t>
            </a:r>
            <a:r>
              <a:rPr lang="ko-KR" altLang="en-US" sz="1800" b="1" dirty="0"/>
              <a:t>분기된 결과</a:t>
            </a:r>
            <a:r>
              <a:rPr lang="en-US" altLang="ko-KR" sz="1800" dirty="0"/>
              <a:t>, </a:t>
            </a:r>
            <a:r>
              <a:rPr lang="ko-KR" altLang="en-US" sz="1800" b="1" dirty="0"/>
              <a:t>역할극 몰입</a:t>
            </a:r>
            <a:endParaRPr lang="ko-KR" altLang="en-US" sz="1800" dirty="0"/>
          </a:p>
          <a:p>
            <a:pPr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800" dirty="0"/>
              <a:t>적용 방향</a:t>
            </a:r>
            <a:r>
              <a:rPr lang="en-US" altLang="ko-KR" sz="1800" dirty="0"/>
              <a:t>:</a:t>
            </a:r>
            <a:br>
              <a:rPr lang="en-US" altLang="ko-KR" sz="1800" dirty="0"/>
            </a:br>
            <a:r>
              <a:rPr lang="en-US" altLang="ko-KR" sz="1800" dirty="0"/>
              <a:t>→ </a:t>
            </a:r>
            <a:r>
              <a:rPr lang="ko-KR" altLang="en-US" sz="1800" dirty="0"/>
              <a:t>선택지가 게임 전개에 실질적 영향</a:t>
            </a:r>
            <a:br>
              <a:rPr lang="ko-KR" altLang="en-US" sz="1800" dirty="0"/>
            </a:br>
            <a:r>
              <a:rPr lang="ko-KR" altLang="en-US" sz="1800" dirty="0"/>
              <a:t>→ 플레이어 성향이 시나리오와 전투 구조에 반영됨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C8A3EEE-D6A2-72EF-00BF-7AC905D068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362" y="1825625"/>
            <a:ext cx="2403895" cy="3605842"/>
          </a:xfrm>
          <a:prstGeom prst="rect">
            <a:avLst/>
          </a:prstGeom>
        </p:spPr>
      </p:pic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99CCBED0-7576-200D-0EA6-129CA9D27AED}"/>
              </a:ext>
            </a:extLst>
          </p:cNvPr>
          <p:cNvSpPr txBox="1">
            <a:spLocks/>
          </p:cNvSpPr>
          <p:nvPr/>
        </p:nvSpPr>
        <p:spPr>
          <a:xfrm>
            <a:off x="3222670" y="4287884"/>
            <a:ext cx="5930661" cy="13255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b="1" dirty="0"/>
              <a:t>겨울의 탑 </a:t>
            </a:r>
            <a:r>
              <a:rPr lang="en-US" altLang="ko-KR" sz="1800" b="1" dirty="0"/>
              <a:t>(Tower of Winter)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800" dirty="0"/>
              <a:t>핵심 요소</a:t>
            </a:r>
            <a:r>
              <a:rPr lang="en-US" altLang="ko-KR" sz="1800" dirty="0"/>
              <a:t>: </a:t>
            </a:r>
            <a:r>
              <a:rPr lang="ko-KR" altLang="en-US" sz="1800" b="1" dirty="0"/>
              <a:t>텍스트 기반 </a:t>
            </a:r>
            <a:r>
              <a:rPr lang="ko-KR" altLang="en-US" sz="1800" b="1" dirty="0" err="1"/>
              <a:t>로그라이크</a:t>
            </a:r>
            <a:r>
              <a:rPr lang="en-US" altLang="ko-KR" sz="1800" dirty="0"/>
              <a:t>, </a:t>
            </a:r>
            <a:r>
              <a:rPr lang="ko-KR" altLang="en-US" sz="1800" b="1" dirty="0"/>
              <a:t>간결한 선택 루프</a:t>
            </a:r>
            <a:r>
              <a:rPr lang="en-US" altLang="ko-KR" sz="1800" dirty="0"/>
              <a:t>, </a:t>
            </a:r>
            <a:r>
              <a:rPr lang="ko-KR" altLang="en-US" sz="1800" b="1" dirty="0"/>
              <a:t>중독성 있는 전개</a:t>
            </a:r>
            <a:endParaRPr lang="ko-KR" altLang="en-US" sz="1800" dirty="0"/>
          </a:p>
          <a:p>
            <a:pPr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800" dirty="0"/>
              <a:t>적용 방향</a:t>
            </a:r>
            <a:r>
              <a:rPr lang="en-US" altLang="ko-KR" sz="1800" dirty="0"/>
              <a:t>:</a:t>
            </a:r>
            <a:br>
              <a:rPr lang="en-US" altLang="ko-KR" sz="1800" dirty="0"/>
            </a:br>
            <a:r>
              <a:rPr lang="en-US" altLang="ko-KR" sz="1800" dirty="0"/>
              <a:t>→ </a:t>
            </a:r>
            <a:r>
              <a:rPr lang="ko-KR" altLang="en-US" sz="1800" dirty="0"/>
              <a:t>간단한 </a:t>
            </a:r>
            <a:r>
              <a:rPr lang="en-US" altLang="ko-KR" sz="1800" dirty="0"/>
              <a:t>UI</a:t>
            </a:r>
            <a:r>
              <a:rPr lang="ko-KR" altLang="en-US" sz="1800" dirty="0"/>
              <a:t>로도 </a:t>
            </a:r>
            <a:r>
              <a:rPr lang="ko-KR" altLang="en-US" sz="1800" dirty="0" err="1"/>
              <a:t>몰입감</a:t>
            </a:r>
            <a:r>
              <a:rPr lang="ko-KR" altLang="en-US" sz="1800" dirty="0"/>
              <a:t> 있는 반복 진행</a:t>
            </a:r>
            <a:br>
              <a:rPr lang="ko-KR" altLang="en-US" sz="1800" dirty="0"/>
            </a:br>
            <a:r>
              <a:rPr lang="ko-KR" altLang="en-US" sz="1800" dirty="0"/>
              <a:t>→ 선택 → 결과 → 보상 → 성장 루프 구조 차용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1360FEE2-6D57-CFD9-80E4-E9C718FC96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4743" y="1244552"/>
            <a:ext cx="2403895" cy="436889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0499710-2494-6B16-521F-4A4A0C654257}"/>
              </a:ext>
            </a:extLst>
          </p:cNvPr>
          <p:cNvSpPr txBox="1"/>
          <p:nvPr/>
        </p:nvSpPr>
        <p:spPr>
          <a:xfrm>
            <a:off x="5396044" y="3122691"/>
            <a:ext cx="69995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600" dirty="0"/>
              <a:t>+</a:t>
            </a:r>
            <a:endParaRPr lang="ko-KR" altLang="en-US" sz="9600" dirty="0"/>
          </a:p>
        </p:txBody>
      </p:sp>
    </p:spTree>
    <p:extLst>
      <p:ext uri="{BB962C8B-B14F-4D97-AF65-F5344CB8AC3E}">
        <p14:creationId xmlns:p14="http://schemas.microsoft.com/office/powerpoint/2010/main" val="34499424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CA0CBB86-43DC-56DD-A769-5338EF7678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왜</a:t>
            </a:r>
            <a:r>
              <a:rPr lang="en-US" altLang="ko-KR" dirty="0"/>
              <a:t> </a:t>
            </a:r>
            <a:r>
              <a:rPr lang="ko-KR" altLang="en-US" dirty="0"/>
              <a:t>이 게임을 만들었는가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4D6160B4-29F9-268D-04E7-C2536782DA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20100"/>
            <a:ext cx="3444875" cy="5167312"/>
          </a:xfrm>
          <a:prstGeom prst="rect">
            <a:avLst/>
          </a:prstGeom>
        </p:spPr>
      </p:pic>
      <p:sp>
        <p:nvSpPr>
          <p:cNvPr id="19" name="내용 개체 틀 2">
            <a:extLst>
              <a:ext uri="{FF2B5EF4-FFF2-40B4-BE49-F238E27FC236}">
                <a16:creationId xmlns:a16="http://schemas.microsoft.com/office/drawing/2014/main" id="{E57FB728-3A09-ACF4-A87E-A6D1C296F2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2808" y="1690688"/>
            <a:ext cx="5013385" cy="4351338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ko-KR" altLang="en-US" dirty="0"/>
              <a:t>플레이어의 행동이 게임 전반에 영향을 주며</a:t>
            </a:r>
            <a:endParaRPr lang="en-US" altLang="ko-KR" dirty="0"/>
          </a:p>
          <a:p>
            <a:pPr marL="514350" indent="-514350">
              <a:buAutoNum type="arabicPeriod"/>
            </a:pPr>
            <a:r>
              <a:rPr lang="en-US" altLang="ko-KR" dirty="0"/>
              <a:t>Text</a:t>
            </a:r>
            <a:r>
              <a:rPr lang="ko-KR" altLang="en-US" dirty="0"/>
              <a:t>기반으로 가볍게 플레이하기 좋으며</a:t>
            </a:r>
            <a:endParaRPr lang="en-US" altLang="ko-KR" dirty="0"/>
          </a:p>
          <a:p>
            <a:pPr marL="514350" indent="-514350">
              <a:buAutoNum type="arabicPeriod"/>
            </a:pPr>
            <a:r>
              <a:rPr lang="ko-KR" altLang="en-US" dirty="0"/>
              <a:t>매 회 새로운 컨셉으로 다양한 플레이 경험을 줄 수 있는 게임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4D53F7D-DA88-97C6-EC51-3C6C79FFA76B}"/>
              </a:ext>
            </a:extLst>
          </p:cNvPr>
          <p:cNvSpPr txBox="1"/>
          <p:nvPr/>
        </p:nvSpPr>
        <p:spPr>
          <a:xfrm>
            <a:off x="5128639" y="5672694"/>
            <a:ext cx="6097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"</a:t>
            </a:r>
            <a:r>
              <a:rPr lang="ko-KR" altLang="en-US" dirty="0"/>
              <a:t>선택이 세계를 만들고</a:t>
            </a:r>
            <a:r>
              <a:rPr lang="en-US" altLang="ko-KR" dirty="0"/>
              <a:t>, </a:t>
            </a:r>
            <a:r>
              <a:rPr lang="ko-KR" altLang="en-US" dirty="0"/>
              <a:t>반복은 새로운 이야기를 만든다</a:t>
            </a:r>
            <a:r>
              <a:rPr lang="en-US" altLang="ko-KR" dirty="0"/>
              <a:t>."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941479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BF571E1-3721-E5C2-A636-D1370836F7FC}"/>
              </a:ext>
            </a:extLst>
          </p:cNvPr>
          <p:cNvSpPr txBox="1"/>
          <p:nvPr/>
        </p:nvSpPr>
        <p:spPr>
          <a:xfrm>
            <a:off x="4290858" y="2828835"/>
            <a:ext cx="361028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200" dirty="0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개발 파트</a:t>
            </a:r>
          </a:p>
        </p:txBody>
      </p:sp>
    </p:spTree>
    <p:extLst>
      <p:ext uri="{BB962C8B-B14F-4D97-AF65-F5344CB8AC3E}">
        <p14:creationId xmlns:p14="http://schemas.microsoft.com/office/powerpoint/2010/main" val="880856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F8152B-ABEE-6ED5-4ED1-4F9320233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핵심 시스템 개요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864DE70-8FBA-C444-0989-72B850C8CF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IEffect</a:t>
            </a:r>
            <a:r>
              <a:rPr lang="en-US" altLang="ko-KR" dirty="0"/>
              <a:t> </a:t>
            </a:r>
            <a:r>
              <a:rPr lang="ko-KR" altLang="en-US" dirty="0"/>
              <a:t>인터페이스</a:t>
            </a:r>
            <a:r>
              <a:rPr lang="en-US" altLang="ko-KR" dirty="0"/>
              <a:t> </a:t>
            </a:r>
            <a:r>
              <a:rPr lang="ko-KR" altLang="en-US" dirty="0"/>
              <a:t>시스템</a:t>
            </a:r>
            <a:endParaRPr lang="en-US" altLang="ko-KR" dirty="0"/>
          </a:p>
          <a:p>
            <a:r>
              <a:rPr lang="en-US" altLang="ko-KR" dirty="0"/>
              <a:t>Google Sheet, </a:t>
            </a:r>
            <a:r>
              <a:rPr lang="en-US" altLang="ko-KR" dirty="0" err="1"/>
              <a:t>Json</a:t>
            </a:r>
            <a:r>
              <a:rPr lang="en-US" altLang="ko-KR" dirty="0"/>
              <a:t> </a:t>
            </a:r>
            <a:r>
              <a:rPr lang="ko-KR" altLang="en-US" dirty="0"/>
              <a:t>기반 자동화 구조</a:t>
            </a:r>
            <a:endParaRPr lang="en-US" altLang="ko-KR" dirty="0"/>
          </a:p>
          <a:p>
            <a:r>
              <a:rPr lang="ko-KR" altLang="en-US" dirty="0"/>
              <a:t>이벤트 시스템</a:t>
            </a:r>
            <a:endParaRPr lang="en-US" altLang="ko-KR" dirty="0"/>
          </a:p>
          <a:p>
            <a:r>
              <a:rPr lang="en-US" altLang="ko-KR" dirty="0"/>
              <a:t>Entity</a:t>
            </a:r>
            <a:r>
              <a:rPr lang="ko-KR" altLang="en-US" dirty="0"/>
              <a:t> 시스템</a:t>
            </a:r>
            <a:endParaRPr lang="en-US" altLang="ko-KR" dirty="0"/>
          </a:p>
          <a:p>
            <a:pPr marL="457200" lvl="1" indent="0"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903586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F8152B-ABEE-6ED5-4ED1-4F9320233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IEffect</a:t>
            </a:r>
            <a:r>
              <a:rPr lang="en-US" altLang="ko-KR" dirty="0"/>
              <a:t> </a:t>
            </a:r>
            <a:r>
              <a:rPr lang="ko-KR" altLang="en-US" dirty="0"/>
              <a:t>인터페이스 시스템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864DE70-8FBA-C444-0989-72B850C8CF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763412"/>
          </a:xfrm>
        </p:spPr>
        <p:txBody>
          <a:bodyPr>
            <a:normAutofit/>
          </a:bodyPr>
          <a:lstStyle/>
          <a:p>
            <a:r>
              <a:rPr lang="ko-KR" altLang="en-US" dirty="0"/>
              <a:t>신</a:t>
            </a:r>
            <a:r>
              <a:rPr lang="en-US" altLang="ko-KR" dirty="0"/>
              <a:t>/</a:t>
            </a:r>
            <a:r>
              <a:rPr lang="ko-KR" altLang="en-US" dirty="0"/>
              <a:t>종족</a:t>
            </a:r>
            <a:r>
              <a:rPr lang="en-US" altLang="ko-KR" dirty="0"/>
              <a:t>/</a:t>
            </a:r>
            <a:r>
              <a:rPr lang="ko-KR" altLang="en-US" dirty="0"/>
              <a:t>특성</a:t>
            </a:r>
            <a:r>
              <a:rPr lang="en-US" altLang="ko-KR" dirty="0"/>
              <a:t>/</a:t>
            </a:r>
            <a:r>
              <a:rPr lang="ko-KR" altLang="en-US" dirty="0"/>
              <a:t>아이템 → 모두 </a:t>
            </a:r>
            <a:r>
              <a:rPr lang="en-US" altLang="ko-KR" dirty="0" err="1"/>
              <a:t>IEffect</a:t>
            </a:r>
            <a:r>
              <a:rPr lang="en-US" altLang="ko-KR" dirty="0"/>
              <a:t> </a:t>
            </a:r>
            <a:r>
              <a:rPr lang="ko-KR" altLang="en-US" dirty="0"/>
              <a:t>인터페이스 기반으로 통합</a:t>
            </a:r>
            <a:endParaRPr lang="en-US" altLang="ko-KR" dirty="0"/>
          </a:p>
          <a:p>
            <a:r>
              <a:rPr lang="ko-KR" altLang="en-US" dirty="0"/>
              <a:t>공용 효과는 </a:t>
            </a:r>
            <a:r>
              <a:rPr lang="en-US" altLang="ko-KR" dirty="0" err="1"/>
              <a:t>IEffect.cs</a:t>
            </a:r>
            <a:r>
              <a:rPr lang="en-US" altLang="ko-KR" dirty="0"/>
              <a:t> </a:t>
            </a:r>
            <a:r>
              <a:rPr lang="ko-KR" altLang="en-US" dirty="0"/>
              <a:t>내에서 작성 및 관리</a:t>
            </a:r>
            <a:endParaRPr lang="en-US" altLang="ko-KR" dirty="0"/>
          </a:p>
          <a:p>
            <a:r>
              <a:rPr lang="ko-KR" altLang="en-US" dirty="0"/>
              <a:t>고유효과 및 로직은 각 전용</a:t>
            </a:r>
            <a:r>
              <a:rPr lang="en-US" altLang="ko-KR" dirty="0" err="1"/>
              <a:t>Resgistry</a:t>
            </a:r>
            <a:r>
              <a:rPr lang="ko-KR" altLang="en-US" dirty="0"/>
              <a:t>에서 생성 및 관리 </a:t>
            </a:r>
            <a:endParaRPr lang="en-US" altLang="ko-KR" dirty="0"/>
          </a:p>
          <a:p>
            <a:r>
              <a:rPr lang="en-US" altLang="ko-KR" dirty="0" err="1"/>
              <a:t>IUnit</a:t>
            </a:r>
            <a:r>
              <a:rPr lang="en-US" altLang="ko-KR" dirty="0"/>
              <a:t> </a:t>
            </a:r>
            <a:r>
              <a:rPr lang="ko-KR" altLang="en-US" dirty="0"/>
              <a:t>인터페이스와 함께</a:t>
            </a:r>
            <a:br>
              <a:rPr lang="en-US" altLang="ko-KR" dirty="0"/>
            </a:br>
            <a:r>
              <a:rPr lang="en-US" altLang="ko-KR" dirty="0" err="1"/>
              <a:t>ApplyEffect</a:t>
            </a:r>
            <a:r>
              <a:rPr lang="en-US" altLang="ko-KR" dirty="0"/>
              <a:t>(</a:t>
            </a:r>
            <a:r>
              <a:rPr lang="en-US" altLang="ko-KR" dirty="0" err="1"/>
              <a:t>IUnit</a:t>
            </a:r>
            <a:r>
              <a:rPr lang="en-US" altLang="ko-KR" dirty="0"/>
              <a:t>), </a:t>
            </a:r>
            <a:r>
              <a:rPr lang="en-US" altLang="ko-KR" dirty="0" err="1"/>
              <a:t>RemoveEffect</a:t>
            </a:r>
            <a:r>
              <a:rPr lang="en-US" altLang="ko-KR" dirty="0"/>
              <a:t>(</a:t>
            </a:r>
            <a:r>
              <a:rPr lang="en-US" altLang="ko-KR" dirty="0" err="1"/>
              <a:t>IUnit</a:t>
            </a:r>
            <a:r>
              <a:rPr lang="en-US" altLang="ko-KR" dirty="0"/>
              <a:t>) </a:t>
            </a:r>
            <a:r>
              <a:rPr lang="ko-KR" altLang="en-US" dirty="0"/>
              <a:t>적용 구조 확립</a:t>
            </a:r>
            <a:endParaRPr lang="en-US" altLang="ko-KR" dirty="0"/>
          </a:p>
          <a:p>
            <a:pPr marL="457200" lvl="1" indent="0"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551141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F8152B-ABEE-6ED5-4ED1-4F93202331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0096"/>
            <a:ext cx="10515600" cy="1325563"/>
          </a:xfrm>
        </p:spPr>
        <p:txBody>
          <a:bodyPr/>
          <a:lstStyle/>
          <a:p>
            <a:r>
              <a:rPr lang="en-US" altLang="ko-KR" dirty="0" err="1"/>
              <a:t>IEffect</a:t>
            </a:r>
            <a:r>
              <a:rPr lang="en-US" altLang="ko-KR" dirty="0"/>
              <a:t> </a:t>
            </a:r>
            <a:r>
              <a:rPr lang="ko-KR" altLang="en-US" dirty="0"/>
              <a:t>인터페이스 시스템 </a:t>
            </a:r>
            <a:r>
              <a:rPr lang="en-US" altLang="ko-KR" dirty="0"/>
              <a:t>–Effect Factory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DD3C3CD-6F82-3B5A-E4E3-4027A48268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938" y="1690688"/>
            <a:ext cx="4664498" cy="4760151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47337F72-E08C-985B-AA18-99497E08A1C7}"/>
              </a:ext>
            </a:extLst>
          </p:cNvPr>
          <p:cNvSpPr/>
          <p:nvPr/>
        </p:nvSpPr>
        <p:spPr>
          <a:xfrm>
            <a:off x="556727" y="1989268"/>
            <a:ext cx="4369836" cy="43669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721A25E-9F20-7656-E64C-B5BE9EEB8F3B}"/>
              </a:ext>
            </a:extLst>
          </p:cNvPr>
          <p:cNvSpPr/>
          <p:nvPr/>
        </p:nvSpPr>
        <p:spPr>
          <a:xfrm>
            <a:off x="632600" y="2987936"/>
            <a:ext cx="2521147" cy="111753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91C0ACE-1555-311C-5AD2-20DCBE940B08}"/>
              </a:ext>
            </a:extLst>
          </p:cNvPr>
          <p:cNvSpPr/>
          <p:nvPr/>
        </p:nvSpPr>
        <p:spPr>
          <a:xfrm>
            <a:off x="632600" y="4160621"/>
            <a:ext cx="2521147" cy="100669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1210F15-2A15-0524-81CA-BF7C63D1AB8A}"/>
              </a:ext>
            </a:extLst>
          </p:cNvPr>
          <p:cNvSpPr/>
          <p:nvPr/>
        </p:nvSpPr>
        <p:spPr>
          <a:xfrm>
            <a:off x="632600" y="5222465"/>
            <a:ext cx="2521147" cy="637159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9F403A4-F996-055E-75DA-EEE664F2F67F}"/>
              </a:ext>
            </a:extLst>
          </p:cNvPr>
          <p:cNvSpPr/>
          <p:nvPr/>
        </p:nvSpPr>
        <p:spPr>
          <a:xfrm>
            <a:off x="6967704" y="1410417"/>
            <a:ext cx="3855806" cy="11577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공용효과의</a:t>
            </a:r>
            <a:endParaRPr lang="en-US" altLang="ko-KR" dirty="0"/>
          </a:p>
          <a:p>
            <a:pPr algn="ctr"/>
            <a:r>
              <a:rPr lang="en-US" altLang="ko-KR" dirty="0"/>
              <a:t>string </a:t>
            </a:r>
            <a:r>
              <a:rPr lang="ko-KR" altLang="en-US" dirty="0"/>
              <a:t>형태의 </a:t>
            </a:r>
            <a:r>
              <a:rPr lang="en-US" altLang="ko-KR" dirty="0"/>
              <a:t>key</a:t>
            </a:r>
            <a:r>
              <a:rPr lang="ko-KR" altLang="en-US" dirty="0"/>
              <a:t>에서 효과타입</a:t>
            </a:r>
            <a:r>
              <a:rPr lang="en-US" altLang="ko-KR" dirty="0"/>
              <a:t>,  </a:t>
            </a:r>
            <a:r>
              <a:rPr lang="ko-KR" altLang="en-US" dirty="0"/>
              <a:t>수치 등의 정보를 추출하기 위한 정규 표현식 패턴 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EE7ABCB-5204-2EDA-726C-44AEE1FC45DB}"/>
              </a:ext>
            </a:extLst>
          </p:cNvPr>
          <p:cNvSpPr/>
          <p:nvPr/>
        </p:nvSpPr>
        <p:spPr>
          <a:xfrm>
            <a:off x="6967704" y="2735980"/>
            <a:ext cx="3855806" cy="11577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스탯</a:t>
            </a:r>
            <a:r>
              <a:rPr lang="ko-KR" altLang="en-US" dirty="0"/>
              <a:t> 관련 증감 공용효과 처리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94BB5D4-B853-48E7-F2EF-A8FBCD7AEDD4}"/>
              </a:ext>
            </a:extLst>
          </p:cNvPr>
          <p:cNvSpPr/>
          <p:nvPr/>
        </p:nvSpPr>
        <p:spPr>
          <a:xfrm>
            <a:off x="6967704" y="4064764"/>
            <a:ext cx="3855806" cy="11577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회복 관련 증감 공용효과 처리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DB48EA8-9C9D-9D47-A8FE-5BFF2204DF3D}"/>
              </a:ext>
            </a:extLst>
          </p:cNvPr>
          <p:cNvSpPr/>
          <p:nvPr/>
        </p:nvSpPr>
        <p:spPr>
          <a:xfrm>
            <a:off x="6967704" y="5393548"/>
            <a:ext cx="3855806" cy="11577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레지스트리 기반의 고유효과 처리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80B1CCD1-8B31-C721-DC93-443EB91F1FFF}"/>
              </a:ext>
            </a:extLst>
          </p:cNvPr>
          <p:cNvCxnSpPr>
            <a:cxnSpLocks/>
            <a:stCxn id="8" idx="3"/>
            <a:endCxn id="12" idx="1"/>
          </p:cNvCxnSpPr>
          <p:nvPr/>
        </p:nvCxnSpPr>
        <p:spPr>
          <a:xfrm flipV="1">
            <a:off x="4926563" y="1989268"/>
            <a:ext cx="2041141" cy="21834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0DCB43FE-CA75-EE80-F80D-33CE7E3F1403}"/>
              </a:ext>
            </a:extLst>
          </p:cNvPr>
          <p:cNvCxnSpPr>
            <a:cxnSpLocks/>
            <a:stCxn id="9" idx="3"/>
            <a:endCxn id="14" idx="1"/>
          </p:cNvCxnSpPr>
          <p:nvPr/>
        </p:nvCxnSpPr>
        <p:spPr>
          <a:xfrm flipV="1">
            <a:off x="3153747" y="3314831"/>
            <a:ext cx="3813957" cy="23187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2F46136F-624A-D463-D4FA-053FE6C60711}"/>
              </a:ext>
            </a:extLst>
          </p:cNvPr>
          <p:cNvCxnSpPr>
            <a:cxnSpLocks/>
            <a:stCxn id="10" idx="3"/>
            <a:endCxn id="15" idx="1"/>
          </p:cNvCxnSpPr>
          <p:nvPr/>
        </p:nvCxnSpPr>
        <p:spPr>
          <a:xfrm flipV="1">
            <a:off x="3153747" y="4643615"/>
            <a:ext cx="3813957" cy="2035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458498B2-6A52-D784-B4BD-D961C71E5F97}"/>
              </a:ext>
            </a:extLst>
          </p:cNvPr>
          <p:cNvCxnSpPr>
            <a:cxnSpLocks/>
            <a:stCxn id="11" idx="3"/>
            <a:endCxn id="16" idx="1"/>
          </p:cNvCxnSpPr>
          <p:nvPr/>
        </p:nvCxnSpPr>
        <p:spPr>
          <a:xfrm>
            <a:off x="3153747" y="5541045"/>
            <a:ext cx="3813957" cy="43135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3646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52CD756-AFF6-BF7A-21D0-605AA0F037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328" y="1690687"/>
            <a:ext cx="6124071" cy="4910014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53F8152B-ABEE-6ED5-4ED1-4F93202331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9333"/>
            <a:ext cx="10515600" cy="1325563"/>
          </a:xfrm>
        </p:spPr>
        <p:txBody>
          <a:bodyPr/>
          <a:lstStyle/>
          <a:p>
            <a:r>
              <a:rPr lang="en-US" altLang="ko-KR" dirty="0" err="1"/>
              <a:t>IEffect</a:t>
            </a:r>
            <a:r>
              <a:rPr lang="en-US" altLang="ko-KR" dirty="0"/>
              <a:t> </a:t>
            </a:r>
            <a:r>
              <a:rPr lang="ko-KR" altLang="en-US" dirty="0"/>
              <a:t>인터페이스 시스템 </a:t>
            </a:r>
            <a:r>
              <a:rPr lang="en-US" altLang="ko-KR" dirty="0"/>
              <a:t>– </a:t>
            </a:r>
            <a:r>
              <a:rPr lang="ko-KR" altLang="en-US" dirty="0"/>
              <a:t>개별</a:t>
            </a:r>
            <a:r>
              <a:rPr lang="en-US" altLang="ko-KR" dirty="0"/>
              <a:t>Registry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7337F72-E08C-985B-AA18-99497E08A1C7}"/>
              </a:ext>
            </a:extLst>
          </p:cNvPr>
          <p:cNvSpPr/>
          <p:nvPr/>
        </p:nvSpPr>
        <p:spPr>
          <a:xfrm>
            <a:off x="340328" y="1838185"/>
            <a:ext cx="5351345" cy="2075849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1210F15-2A15-0524-81CA-BF7C63D1AB8A}"/>
              </a:ext>
            </a:extLst>
          </p:cNvPr>
          <p:cNvSpPr/>
          <p:nvPr/>
        </p:nvSpPr>
        <p:spPr>
          <a:xfrm>
            <a:off x="410548" y="4329405"/>
            <a:ext cx="3648268" cy="222184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9F403A4-F996-055E-75DA-EEE664F2F67F}"/>
              </a:ext>
            </a:extLst>
          </p:cNvPr>
          <p:cNvSpPr/>
          <p:nvPr/>
        </p:nvSpPr>
        <p:spPr>
          <a:xfrm>
            <a:off x="6967704" y="1410417"/>
            <a:ext cx="3855806" cy="11577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고유 효과를 문자열 기반으로 등록하는 </a:t>
            </a:r>
            <a:r>
              <a:rPr lang="ko-KR" altLang="en-US" dirty="0" err="1"/>
              <a:t>매서드</a:t>
            </a:r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DB48EA8-9C9D-9D47-A8FE-5BFF2204DF3D}"/>
              </a:ext>
            </a:extLst>
          </p:cNvPr>
          <p:cNvSpPr/>
          <p:nvPr/>
        </p:nvSpPr>
        <p:spPr>
          <a:xfrm>
            <a:off x="6967704" y="5393548"/>
            <a:ext cx="3855806" cy="11577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고유 효과를 구현한 실제 클래스 부분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80B1CCD1-8B31-C721-DC93-443EB91F1FFF}"/>
              </a:ext>
            </a:extLst>
          </p:cNvPr>
          <p:cNvCxnSpPr>
            <a:cxnSpLocks/>
            <a:stCxn id="8" idx="3"/>
            <a:endCxn id="12" idx="1"/>
          </p:cNvCxnSpPr>
          <p:nvPr/>
        </p:nvCxnSpPr>
        <p:spPr>
          <a:xfrm flipV="1">
            <a:off x="5691673" y="1989268"/>
            <a:ext cx="1276031" cy="88684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458498B2-6A52-D784-B4BD-D961C71E5F97}"/>
              </a:ext>
            </a:extLst>
          </p:cNvPr>
          <p:cNvCxnSpPr>
            <a:cxnSpLocks/>
            <a:stCxn id="11" idx="3"/>
            <a:endCxn id="16" idx="1"/>
          </p:cNvCxnSpPr>
          <p:nvPr/>
        </p:nvCxnSpPr>
        <p:spPr>
          <a:xfrm>
            <a:off x="4058816" y="5440327"/>
            <a:ext cx="2908888" cy="53207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99186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0F60E5DF-019E-02A9-9B44-A9797BFAE8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277" y="2858414"/>
            <a:ext cx="3400900" cy="2229161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53F8152B-ABEE-6ED5-4ED1-4F93202331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4860"/>
            <a:ext cx="10515600" cy="1325563"/>
          </a:xfrm>
        </p:spPr>
        <p:txBody>
          <a:bodyPr/>
          <a:lstStyle/>
          <a:p>
            <a:r>
              <a:rPr lang="ko-KR" altLang="en-US" dirty="0"/>
              <a:t>실제 적용 예시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1210F15-2A15-0524-81CA-BF7C63D1AB8A}"/>
              </a:ext>
            </a:extLst>
          </p:cNvPr>
          <p:cNvSpPr/>
          <p:nvPr/>
        </p:nvSpPr>
        <p:spPr>
          <a:xfrm>
            <a:off x="1390650" y="3711739"/>
            <a:ext cx="552450" cy="26336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DB48EA8-9C9D-9D47-A8FE-5BFF2204DF3D}"/>
              </a:ext>
            </a:extLst>
          </p:cNvPr>
          <p:cNvSpPr/>
          <p:nvPr/>
        </p:nvSpPr>
        <p:spPr>
          <a:xfrm>
            <a:off x="2381639" y="1429683"/>
            <a:ext cx="2188542" cy="11577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Registry</a:t>
            </a:r>
            <a:r>
              <a:rPr lang="ko-KR" altLang="en-US" dirty="0"/>
              <a:t>기반 생성</a:t>
            </a: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458498B2-6A52-D784-B4BD-D961C71E5F97}"/>
              </a:ext>
            </a:extLst>
          </p:cNvPr>
          <p:cNvCxnSpPr>
            <a:cxnSpLocks/>
            <a:stCxn id="11" idx="0"/>
            <a:endCxn id="16" idx="1"/>
          </p:cNvCxnSpPr>
          <p:nvPr/>
        </p:nvCxnSpPr>
        <p:spPr>
          <a:xfrm rot="5400000" flipH="1" flipV="1">
            <a:off x="1172655" y="2502755"/>
            <a:ext cx="1703205" cy="714764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7E42138-385B-6B88-3147-B518E9A0FCD5}"/>
              </a:ext>
            </a:extLst>
          </p:cNvPr>
          <p:cNvSpPr/>
          <p:nvPr/>
        </p:nvSpPr>
        <p:spPr>
          <a:xfrm>
            <a:off x="1943100" y="3709633"/>
            <a:ext cx="1682750" cy="26336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D2BFC3B-FDBC-11FB-5991-3511705124D1}"/>
              </a:ext>
            </a:extLst>
          </p:cNvPr>
          <p:cNvSpPr/>
          <p:nvPr/>
        </p:nvSpPr>
        <p:spPr>
          <a:xfrm>
            <a:off x="2381639" y="5260366"/>
            <a:ext cx="2188542" cy="11577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정규식</a:t>
            </a:r>
            <a:r>
              <a:rPr lang="ko-KR" altLang="en-US" dirty="0"/>
              <a:t> 기반 생성</a:t>
            </a:r>
          </a:p>
        </p:txBody>
      </p:sp>
      <p:cxnSp>
        <p:nvCxnSpPr>
          <p:cNvPr id="24" name="직선 화살표 연결선 25">
            <a:extLst>
              <a:ext uri="{FF2B5EF4-FFF2-40B4-BE49-F238E27FC236}">
                <a16:creationId xmlns:a16="http://schemas.microsoft.com/office/drawing/2014/main" id="{57352B7B-A923-88F8-598C-B78E62DF211B}"/>
              </a:ext>
            </a:extLst>
          </p:cNvPr>
          <p:cNvCxnSpPr>
            <a:cxnSpLocks/>
            <a:stCxn id="20" idx="2"/>
            <a:endCxn id="23" idx="1"/>
          </p:cNvCxnSpPr>
          <p:nvPr/>
        </p:nvCxnSpPr>
        <p:spPr>
          <a:xfrm rot="5400000">
            <a:off x="1649946" y="4704687"/>
            <a:ext cx="1866223" cy="402836"/>
          </a:xfrm>
          <a:prstGeom prst="bentConnector4">
            <a:avLst>
              <a:gd name="adj1" fmla="val 34491"/>
              <a:gd name="adj2" fmla="val 156748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34" name="그림 33">
            <a:extLst>
              <a:ext uri="{FF2B5EF4-FFF2-40B4-BE49-F238E27FC236}">
                <a16:creationId xmlns:a16="http://schemas.microsoft.com/office/drawing/2014/main" id="{6F3BF55D-D868-D5DB-97A6-A126DA6AB9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1821" y="2798498"/>
            <a:ext cx="3886742" cy="2124371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DC0E1EC7-FA8A-18E9-DB3D-A43999D0FB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3400" y="1316492"/>
            <a:ext cx="1848108" cy="362001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808D2617-892C-4730-4CA6-9DEB55C4A5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93400" y="1690802"/>
            <a:ext cx="2743583" cy="314369"/>
          </a:xfrm>
          <a:prstGeom prst="rect">
            <a:avLst/>
          </a:prstGeom>
        </p:spPr>
      </p:pic>
      <p:cxnSp>
        <p:nvCxnSpPr>
          <p:cNvPr id="43" name="직선 화살표 연결선 25">
            <a:extLst>
              <a:ext uri="{FF2B5EF4-FFF2-40B4-BE49-F238E27FC236}">
                <a16:creationId xmlns:a16="http://schemas.microsoft.com/office/drawing/2014/main" id="{8B48F60E-AFB7-5E45-707D-EB2CD1C77740}"/>
              </a:ext>
            </a:extLst>
          </p:cNvPr>
          <p:cNvCxnSpPr>
            <a:cxnSpLocks/>
            <a:stCxn id="40" idx="2"/>
            <a:endCxn id="34" idx="0"/>
          </p:cNvCxnSpPr>
          <p:nvPr/>
        </p:nvCxnSpPr>
        <p:spPr>
          <a:xfrm>
            <a:off x="9565192" y="2005171"/>
            <a:ext cx="0" cy="79332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5499436-4B42-B314-99BB-6FD56130AA35}"/>
              </a:ext>
            </a:extLst>
          </p:cNvPr>
          <p:cNvSpPr/>
          <p:nvPr/>
        </p:nvSpPr>
        <p:spPr>
          <a:xfrm>
            <a:off x="10067681" y="985918"/>
            <a:ext cx="1440882" cy="6925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IUnit</a:t>
            </a:r>
            <a:r>
              <a:rPr lang="en-US" altLang="ko-KR" dirty="0"/>
              <a:t> </a:t>
            </a:r>
            <a:r>
              <a:rPr lang="ko-KR" altLang="en-US" dirty="0"/>
              <a:t>기반 객체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0D267C7F-5D8A-9A34-9487-C65C6CA9A735}"/>
              </a:ext>
            </a:extLst>
          </p:cNvPr>
          <p:cNvSpPr/>
          <p:nvPr/>
        </p:nvSpPr>
        <p:spPr>
          <a:xfrm>
            <a:off x="4617833" y="3262462"/>
            <a:ext cx="2188542" cy="11577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EffectFactory</a:t>
            </a:r>
            <a:endParaRPr lang="ko-KR" altLang="en-US" dirty="0"/>
          </a:p>
        </p:txBody>
      </p:sp>
      <p:cxnSp>
        <p:nvCxnSpPr>
          <p:cNvPr id="57" name="직선 화살표 연결선 25">
            <a:extLst>
              <a:ext uri="{FF2B5EF4-FFF2-40B4-BE49-F238E27FC236}">
                <a16:creationId xmlns:a16="http://schemas.microsoft.com/office/drawing/2014/main" id="{FD52BEAA-0E6D-4DFF-9B4D-771E579E2AA4}"/>
              </a:ext>
            </a:extLst>
          </p:cNvPr>
          <p:cNvCxnSpPr>
            <a:cxnSpLocks/>
            <a:stCxn id="16" idx="3"/>
            <a:endCxn id="56" idx="0"/>
          </p:cNvCxnSpPr>
          <p:nvPr/>
        </p:nvCxnSpPr>
        <p:spPr>
          <a:xfrm>
            <a:off x="4570181" y="2008534"/>
            <a:ext cx="1141923" cy="1253928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25">
            <a:extLst>
              <a:ext uri="{FF2B5EF4-FFF2-40B4-BE49-F238E27FC236}">
                <a16:creationId xmlns:a16="http://schemas.microsoft.com/office/drawing/2014/main" id="{A693E98E-AC21-4532-94B7-B614D4DCC03A}"/>
              </a:ext>
            </a:extLst>
          </p:cNvPr>
          <p:cNvCxnSpPr>
            <a:cxnSpLocks/>
            <a:stCxn id="23" idx="3"/>
            <a:endCxn id="56" idx="2"/>
          </p:cNvCxnSpPr>
          <p:nvPr/>
        </p:nvCxnSpPr>
        <p:spPr>
          <a:xfrm flipV="1">
            <a:off x="4570181" y="4420163"/>
            <a:ext cx="1141923" cy="1419054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25">
            <a:extLst>
              <a:ext uri="{FF2B5EF4-FFF2-40B4-BE49-F238E27FC236}">
                <a16:creationId xmlns:a16="http://schemas.microsoft.com/office/drawing/2014/main" id="{79F003F0-8FE6-BB98-4125-DAE104290F7C}"/>
              </a:ext>
            </a:extLst>
          </p:cNvPr>
          <p:cNvCxnSpPr>
            <a:cxnSpLocks/>
            <a:stCxn id="56" idx="3"/>
            <a:endCxn id="34" idx="1"/>
          </p:cNvCxnSpPr>
          <p:nvPr/>
        </p:nvCxnSpPr>
        <p:spPr>
          <a:xfrm>
            <a:off x="6806375" y="3841313"/>
            <a:ext cx="815446" cy="1937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ABD638CC-6B4D-F5E1-4609-0D31AD7A292C}"/>
              </a:ext>
            </a:extLst>
          </p:cNvPr>
          <p:cNvSpPr txBox="1"/>
          <p:nvPr/>
        </p:nvSpPr>
        <p:spPr>
          <a:xfrm>
            <a:off x="7932885" y="5079843"/>
            <a:ext cx="32646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대상 </a:t>
            </a:r>
            <a:r>
              <a:rPr lang="en-US" altLang="ko-KR" dirty="0"/>
              <a:t>: </a:t>
            </a:r>
            <a:r>
              <a:rPr lang="ko-KR" altLang="en-US" dirty="0"/>
              <a:t>플레이어</a:t>
            </a:r>
            <a:br>
              <a:rPr lang="en-US" altLang="ko-KR" dirty="0"/>
            </a:br>
            <a:r>
              <a:rPr lang="ko-KR" altLang="en-US" dirty="0"/>
              <a:t>적용 효과 </a:t>
            </a:r>
            <a:r>
              <a:rPr lang="en-US" altLang="ko-KR" dirty="0"/>
              <a:t>: “Liberty” </a:t>
            </a:r>
            <a:r>
              <a:rPr lang="ko-KR" altLang="en-US" dirty="0"/>
              <a:t>고유 효과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en-US" altLang="ko-KR" dirty="0"/>
              <a:t>                       HP</a:t>
            </a:r>
            <a:r>
              <a:rPr lang="ko-KR" altLang="en-US" dirty="0"/>
              <a:t> </a:t>
            </a:r>
            <a:r>
              <a:rPr lang="en-US" altLang="ko-KR" dirty="0"/>
              <a:t>+ 10, </a:t>
            </a:r>
            <a:r>
              <a:rPr lang="en-US" altLang="ko-KR" dirty="0" err="1"/>
              <a:t>Atk</a:t>
            </a:r>
            <a:r>
              <a:rPr lang="en-US" altLang="ko-KR" dirty="0"/>
              <a:t> + 3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450818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F8152B-ABEE-6ED5-4ED1-4F9320233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개요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864DE70-8FBA-C444-0989-72B850C8CF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514790"/>
          </a:xfrm>
        </p:spPr>
        <p:txBody>
          <a:bodyPr>
            <a:normAutofit fontScale="92500" lnSpcReduction="10000"/>
          </a:bodyPr>
          <a:lstStyle/>
          <a:p>
            <a:r>
              <a:rPr lang="ko-KR" altLang="en-US" dirty="0"/>
              <a:t>프로젝트명 </a:t>
            </a:r>
            <a:r>
              <a:rPr lang="en-US" altLang="ko-KR" dirty="0"/>
              <a:t>: Apostle </a:t>
            </a:r>
          </a:p>
          <a:p>
            <a:r>
              <a:rPr lang="ko-KR" altLang="en-US" dirty="0"/>
              <a:t>장르 </a:t>
            </a:r>
            <a:r>
              <a:rPr lang="en-US" altLang="ko-KR" dirty="0"/>
              <a:t>: </a:t>
            </a:r>
            <a:r>
              <a:rPr lang="ko-KR" altLang="en-US" dirty="0"/>
              <a:t>선택지 기반 </a:t>
            </a:r>
            <a:r>
              <a:rPr lang="en-US" altLang="ko-KR" dirty="0"/>
              <a:t>2D </a:t>
            </a:r>
            <a:r>
              <a:rPr lang="ko-KR" altLang="en-US" dirty="0"/>
              <a:t>싱글 </a:t>
            </a:r>
            <a:r>
              <a:rPr lang="ko-KR" altLang="en-US" dirty="0" err="1"/>
              <a:t>로그라이크</a:t>
            </a:r>
            <a:endParaRPr lang="en-US" altLang="ko-KR" dirty="0"/>
          </a:p>
          <a:p>
            <a:r>
              <a:rPr lang="ko-KR" altLang="en-US" dirty="0"/>
              <a:t>개발환경 </a:t>
            </a:r>
            <a:r>
              <a:rPr lang="en-US" altLang="ko-KR" dirty="0"/>
              <a:t>: Unity, C#</a:t>
            </a:r>
          </a:p>
          <a:p>
            <a:r>
              <a:rPr lang="ko-KR" altLang="en-US" dirty="0"/>
              <a:t>역할 </a:t>
            </a:r>
            <a:r>
              <a:rPr lang="en-US" altLang="ko-KR" dirty="0"/>
              <a:t>: 1</a:t>
            </a:r>
            <a:r>
              <a:rPr lang="ko-KR" altLang="en-US" dirty="0"/>
              <a:t>인 개발</a:t>
            </a:r>
            <a:endParaRPr lang="en-US" altLang="ko-KR" dirty="0"/>
          </a:p>
          <a:p>
            <a:r>
              <a:rPr lang="ko-KR" altLang="en-US" dirty="0"/>
              <a:t>개발 목표 </a:t>
            </a:r>
            <a:r>
              <a:rPr lang="en-US" altLang="ko-KR" dirty="0"/>
              <a:t>: </a:t>
            </a:r>
            <a:r>
              <a:rPr lang="ko-KR" altLang="en-US" dirty="0"/>
              <a:t>플레이어의 선택과 컨셉이 게임의 흐름에 실질적으로 영향을 주는 구조를 구현</a:t>
            </a:r>
            <a:endParaRPr lang="en-US" altLang="ko-KR" dirty="0"/>
          </a:p>
          <a:p>
            <a:r>
              <a:rPr lang="ko-KR" altLang="en-US" dirty="0"/>
              <a:t>개발 기간</a:t>
            </a:r>
            <a:endParaRPr lang="en-US" altLang="ko-KR" dirty="0"/>
          </a:p>
          <a:p>
            <a:pPr lvl="1"/>
            <a:r>
              <a:rPr lang="en-US" altLang="ko-KR" dirty="0"/>
              <a:t>2024</a:t>
            </a:r>
            <a:r>
              <a:rPr lang="ko-KR" altLang="en-US" dirty="0"/>
              <a:t>년 하반기 </a:t>
            </a:r>
            <a:r>
              <a:rPr lang="en-US" altLang="ko-KR" dirty="0"/>
              <a:t>(</a:t>
            </a:r>
            <a:r>
              <a:rPr lang="ko-KR" altLang="en-US" dirty="0"/>
              <a:t>약 </a:t>
            </a:r>
            <a:r>
              <a:rPr lang="en-US" altLang="ko-KR" dirty="0"/>
              <a:t>8</a:t>
            </a:r>
            <a:r>
              <a:rPr lang="ko-KR" altLang="en-US" dirty="0"/>
              <a:t>일</a:t>
            </a:r>
            <a:r>
              <a:rPr lang="en-US" altLang="ko-KR" dirty="0"/>
              <a:t>) </a:t>
            </a:r>
          </a:p>
          <a:p>
            <a:pPr lvl="2"/>
            <a:r>
              <a:rPr lang="ko-KR" altLang="en-US" dirty="0"/>
              <a:t>게임 </a:t>
            </a:r>
            <a:r>
              <a:rPr lang="ko-KR" altLang="en-US" dirty="0" err="1"/>
              <a:t>콘셉</a:t>
            </a:r>
            <a:r>
              <a:rPr lang="ko-KR" altLang="en-US" dirty="0"/>
              <a:t> 구상</a:t>
            </a:r>
            <a:endParaRPr lang="en-US" altLang="ko-KR" dirty="0"/>
          </a:p>
          <a:p>
            <a:pPr lvl="2"/>
            <a:r>
              <a:rPr lang="ko-KR" altLang="en-US" dirty="0"/>
              <a:t>신</a:t>
            </a:r>
            <a:r>
              <a:rPr lang="en-US" altLang="ko-KR" dirty="0"/>
              <a:t>, </a:t>
            </a:r>
            <a:r>
              <a:rPr lang="ko-KR" altLang="en-US" dirty="0"/>
              <a:t>특성 구조 초안 구성 및 </a:t>
            </a:r>
            <a:r>
              <a:rPr lang="en-US" altLang="ko-KR" dirty="0"/>
              <a:t>UI </a:t>
            </a:r>
            <a:r>
              <a:rPr lang="ko-KR" altLang="en-US" dirty="0"/>
              <a:t>예시 이미지 제작</a:t>
            </a:r>
            <a:endParaRPr lang="en-US" altLang="ko-KR" dirty="0"/>
          </a:p>
          <a:p>
            <a:pPr lvl="1"/>
            <a:r>
              <a:rPr lang="en-US" altLang="ko-KR" dirty="0"/>
              <a:t>2025</a:t>
            </a:r>
            <a:r>
              <a:rPr lang="ko-KR" altLang="en-US" dirty="0"/>
              <a:t>년 </a:t>
            </a:r>
            <a:r>
              <a:rPr lang="en-US" altLang="ko-KR" dirty="0"/>
              <a:t>3</a:t>
            </a:r>
            <a:r>
              <a:rPr lang="ko-KR" altLang="en-US" dirty="0"/>
              <a:t>월 </a:t>
            </a:r>
            <a:r>
              <a:rPr lang="en-US" altLang="ko-KR" dirty="0"/>
              <a:t>3</a:t>
            </a:r>
            <a:r>
              <a:rPr lang="ko-KR" altLang="en-US" dirty="0"/>
              <a:t>일 </a:t>
            </a:r>
            <a:r>
              <a:rPr lang="en-US" altLang="ko-KR" dirty="0"/>
              <a:t>~ </a:t>
            </a:r>
            <a:r>
              <a:rPr lang="ko-KR" altLang="en-US" dirty="0"/>
              <a:t>진행중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3637322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F8152B-ABEE-6ED5-4ED1-4F93202331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472" y="123585"/>
            <a:ext cx="10515600" cy="1325563"/>
          </a:xfrm>
        </p:spPr>
        <p:txBody>
          <a:bodyPr/>
          <a:lstStyle/>
          <a:p>
            <a:r>
              <a:rPr lang="en-US" altLang="ko-KR" dirty="0" err="1"/>
              <a:t>Json</a:t>
            </a:r>
            <a:r>
              <a:rPr lang="en-US" altLang="ko-KR" dirty="0"/>
              <a:t> </a:t>
            </a:r>
            <a:r>
              <a:rPr lang="ko-KR" altLang="en-US" dirty="0"/>
              <a:t>기반 자동화 구조 </a:t>
            </a:r>
            <a:r>
              <a:rPr lang="en-US" altLang="ko-KR" dirty="0"/>
              <a:t>- </a:t>
            </a:r>
            <a:r>
              <a:rPr lang="ko-KR" altLang="en-US" dirty="0"/>
              <a:t>초기설계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864DE70-8FBA-C444-0989-72B850C8CF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각 데이터</a:t>
            </a:r>
            <a:r>
              <a:rPr lang="en-US" altLang="ko-KR" dirty="0"/>
              <a:t>(Trait, Race, God </a:t>
            </a:r>
            <a:r>
              <a:rPr lang="ko-KR" altLang="en-US" dirty="0"/>
              <a:t>등</a:t>
            </a:r>
            <a:r>
              <a:rPr lang="en-US" altLang="ko-KR" dirty="0"/>
              <a:t>)</a:t>
            </a:r>
            <a:r>
              <a:rPr lang="ko-KR" altLang="en-US" dirty="0"/>
              <a:t>들을 </a:t>
            </a:r>
            <a:r>
              <a:rPr lang="en-US" altLang="ko-KR" dirty="0" err="1"/>
              <a:t>ScriptableObject</a:t>
            </a:r>
            <a:r>
              <a:rPr lang="en-US" altLang="ko-KR" dirty="0"/>
              <a:t> asset </a:t>
            </a:r>
            <a:r>
              <a:rPr lang="ko-KR" altLang="en-US" dirty="0"/>
              <a:t>파일로 개별 생성</a:t>
            </a:r>
            <a:endParaRPr lang="en-US" altLang="ko-KR" dirty="0"/>
          </a:p>
          <a:p>
            <a:r>
              <a:rPr lang="ko-KR" altLang="en-US" dirty="0"/>
              <a:t>변경 시 </a:t>
            </a:r>
            <a:r>
              <a:rPr lang="en-US" altLang="ko-KR" dirty="0"/>
              <a:t>Unity </a:t>
            </a:r>
            <a:r>
              <a:rPr lang="ko-KR" altLang="en-US" dirty="0"/>
              <a:t>에디터에서 </a:t>
            </a:r>
            <a:r>
              <a:rPr lang="en-US" altLang="ko-KR" dirty="0"/>
              <a:t>asset </a:t>
            </a:r>
            <a:r>
              <a:rPr lang="ko-KR" altLang="en-US" dirty="0"/>
              <a:t>파일의 손상</a:t>
            </a:r>
            <a:r>
              <a:rPr lang="en-US" altLang="ko-KR" dirty="0"/>
              <a:t>/</a:t>
            </a:r>
            <a:r>
              <a:rPr lang="ko-KR" altLang="en-US" dirty="0"/>
              <a:t>깨짐</a:t>
            </a:r>
            <a:r>
              <a:rPr lang="en-US" altLang="ko-KR" dirty="0"/>
              <a:t> </a:t>
            </a:r>
            <a:r>
              <a:rPr lang="ko-KR" altLang="en-US" dirty="0"/>
              <a:t>문제가 빈번하게 발생</a:t>
            </a:r>
            <a:endParaRPr lang="en-US" altLang="ko-KR" dirty="0"/>
          </a:p>
          <a:p>
            <a:r>
              <a:rPr lang="ko-KR" altLang="en-US" dirty="0"/>
              <a:t>특히 데이터 구조를 바꾸면 </a:t>
            </a:r>
            <a:r>
              <a:rPr lang="en-US" altLang="ko-KR" dirty="0"/>
              <a:t>asset </a:t>
            </a:r>
            <a:r>
              <a:rPr lang="ko-KR" altLang="en-US" dirty="0"/>
              <a:t>파일의 재생성 및 데이터 입력을 수기로 다시 작성해야 함 → 유지보수에 매우 치명적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5330728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F8152B-ABEE-6ED5-4ED1-4F93202331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472" y="123585"/>
            <a:ext cx="10515600" cy="1325563"/>
          </a:xfrm>
        </p:spPr>
        <p:txBody>
          <a:bodyPr/>
          <a:lstStyle/>
          <a:p>
            <a:r>
              <a:rPr lang="en-US" altLang="ko-KR" dirty="0" err="1"/>
              <a:t>Json</a:t>
            </a:r>
            <a:r>
              <a:rPr lang="en-US" altLang="ko-KR" dirty="0"/>
              <a:t> </a:t>
            </a:r>
            <a:r>
              <a:rPr lang="ko-KR" altLang="en-US" dirty="0"/>
              <a:t>기반 자동화 구조 </a:t>
            </a:r>
            <a:r>
              <a:rPr lang="en-US" altLang="ko-KR" dirty="0"/>
              <a:t>– </a:t>
            </a:r>
            <a:r>
              <a:rPr lang="ko-KR" altLang="en-US" dirty="0"/>
              <a:t>초기설계</a:t>
            </a:r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864DE70-8FBA-C444-0989-72B850C8CF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/>
              <a:t>각 데이터별 </a:t>
            </a:r>
            <a:r>
              <a:rPr lang="en-US" altLang="ko-KR" dirty="0"/>
              <a:t>Database</a:t>
            </a:r>
            <a:r>
              <a:rPr lang="ko-KR" altLang="en-US" dirty="0"/>
              <a:t>를 </a:t>
            </a:r>
            <a:r>
              <a:rPr lang="en-US" altLang="ko-KR" dirty="0"/>
              <a:t>SO</a:t>
            </a:r>
            <a:r>
              <a:rPr lang="ko-KR" altLang="en-US" dirty="0"/>
              <a:t>로 생성하여 별도로 관리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내부 데이터는 직접 코드에서 생성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(Creator </a:t>
            </a:r>
            <a:r>
              <a:rPr lang="ko-KR" altLang="en-US" dirty="0"/>
              <a:t>클래스 사용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구조 유지는 되지만 반복작업</a:t>
            </a:r>
            <a:r>
              <a:rPr lang="en-US" altLang="ko-KR" dirty="0"/>
              <a:t>, </a:t>
            </a:r>
            <a:r>
              <a:rPr lang="ko-KR" altLang="en-US" dirty="0"/>
              <a:t>가독성</a:t>
            </a:r>
            <a:r>
              <a:rPr lang="en-US" altLang="ko-KR" dirty="0"/>
              <a:t>, </a:t>
            </a:r>
          </a:p>
          <a:p>
            <a:pPr marL="0" indent="0">
              <a:buNone/>
            </a:pPr>
            <a:r>
              <a:rPr lang="ko-KR" altLang="en-US" dirty="0"/>
              <a:t>쌓이는 데이터의 관리가 힘들다고 판단</a:t>
            </a:r>
            <a:endParaRPr lang="en-US" altLang="ko-KR" dirty="0"/>
          </a:p>
          <a:p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95515D6-F166-5859-EDE4-16C8BFBDEA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7984" y="1637387"/>
            <a:ext cx="1771897" cy="99073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89661C8-8A44-3140-92CA-CA0F5BC159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1346" y="2802521"/>
            <a:ext cx="3058228" cy="194045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815B0C1-8815-1404-9141-4526632F7C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9501" y="3949742"/>
            <a:ext cx="2785454" cy="2331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8807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F8152B-ABEE-6ED5-4ED1-4F93202331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472" y="123585"/>
            <a:ext cx="10515600" cy="1325563"/>
          </a:xfrm>
        </p:spPr>
        <p:txBody>
          <a:bodyPr/>
          <a:lstStyle/>
          <a:p>
            <a:r>
              <a:rPr lang="en-US" altLang="ko-KR" dirty="0" err="1"/>
              <a:t>Json</a:t>
            </a:r>
            <a:r>
              <a:rPr lang="en-US" altLang="ko-KR" dirty="0"/>
              <a:t> </a:t>
            </a:r>
            <a:r>
              <a:rPr lang="ko-KR" altLang="en-US" dirty="0"/>
              <a:t>기반 자동화 구조 </a:t>
            </a:r>
            <a:r>
              <a:rPr lang="en-US" altLang="ko-KR" dirty="0"/>
              <a:t>– </a:t>
            </a:r>
            <a:r>
              <a:rPr lang="en-US" altLang="ko-KR" dirty="0" err="1"/>
              <a:t>GoogleSheet</a:t>
            </a:r>
            <a:r>
              <a:rPr lang="en-US" altLang="ko-KR" dirty="0"/>
              <a:t> </a:t>
            </a:r>
            <a:r>
              <a:rPr lang="ko-KR" altLang="en-US" dirty="0"/>
              <a:t>활용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864DE70-8FBA-C444-0989-72B850C8CF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데이터를 외부에서 관리하고자 </a:t>
            </a:r>
            <a:r>
              <a:rPr lang="en-US" altLang="ko-KR" dirty="0" err="1"/>
              <a:t>GoogleSheet</a:t>
            </a:r>
            <a:r>
              <a:rPr lang="en-US" altLang="ko-KR" dirty="0"/>
              <a:t> </a:t>
            </a:r>
            <a:r>
              <a:rPr lang="ko-KR" altLang="en-US" dirty="0"/>
              <a:t>활용</a:t>
            </a:r>
            <a:endParaRPr lang="en-US" altLang="ko-KR" dirty="0"/>
          </a:p>
          <a:p>
            <a:r>
              <a:rPr lang="ko-KR" altLang="en-US" dirty="0"/>
              <a:t>각 데이터를 시트화 후 필요한 항목들을 나열</a:t>
            </a:r>
            <a:endParaRPr lang="en-US" altLang="ko-KR" dirty="0"/>
          </a:p>
          <a:p>
            <a:r>
              <a:rPr lang="en-US" altLang="ko-KR" dirty="0"/>
              <a:t>CSV </a:t>
            </a:r>
            <a:r>
              <a:rPr lang="ko-KR" altLang="en-US" dirty="0"/>
              <a:t>파일로 저장 후 </a:t>
            </a:r>
            <a:r>
              <a:rPr lang="en-US" altLang="ko-KR" dirty="0"/>
              <a:t>JSON </a:t>
            </a:r>
            <a:r>
              <a:rPr lang="ko-KR" altLang="en-US" dirty="0"/>
              <a:t>변환 → </a:t>
            </a:r>
            <a:r>
              <a:rPr lang="en-US" altLang="ko-KR" dirty="0"/>
              <a:t>Unity</a:t>
            </a:r>
            <a:r>
              <a:rPr lang="ko-KR" altLang="en-US" dirty="0"/>
              <a:t>에서 자동 로딩</a:t>
            </a:r>
            <a:endParaRPr lang="en-US" altLang="ko-KR" dirty="0"/>
          </a:p>
          <a:p>
            <a:r>
              <a:rPr lang="ko-KR" altLang="en-US" dirty="0"/>
              <a:t>확장성</a:t>
            </a:r>
            <a:r>
              <a:rPr lang="en-US" altLang="ko-KR" dirty="0"/>
              <a:t>, </a:t>
            </a:r>
            <a:r>
              <a:rPr lang="ko-KR" altLang="en-US" dirty="0"/>
              <a:t>가독성</a:t>
            </a:r>
            <a:r>
              <a:rPr lang="en-US" altLang="ko-KR" dirty="0"/>
              <a:t>, </a:t>
            </a:r>
            <a:r>
              <a:rPr lang="ko-KR" altLang="en-US" dirty="0"/>
              <a:t>유지보수</a:t>
            </a:r>
            <a:r>
              <a:rPr lang="en-US" altLang="ko-KR" dirty="0"/>
              <a:t>, </a:t>
            </a:r>
            <a:r>
              <a:rPr lang="ko-KR" altLang="en-US" dirty="0"/>
              <a:t>협업 모두 개선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r>
              <a:rPr lang="en-US" altLang="ko-KR" dirty="0">
                <a:hlinkClick r:id="rId2"/>
              </a:rPr>
              <a:t>https://docs.google.com/spreadsheets/d/1aq027VO4s4wilLNBEvcgEEYGdaq6YAwCn2dw_Szd2rE/edit?usp=sharing</a:t>
            </a:r>
            <a:endParaRPr lang="en-US" altLang="ko-KR" dirty="0"/>
          </a:p>
          <a:p>
            <a:r>
              <a:rPr lang="ko-KR" altLang="en-US" dirty="0"/>
              <a:t>추후 구글 시트 내부를 </a:t>
            </a:r>
            <a:r>
              <a:rPr lang="ko-KR" altLang="en-US" dirty="0" err="1"/>
              <a:t>드랍다운</a:t>
            </a:r>
            <a:r>
              <a:rPr lang="ko-KR" altLang="en-US" dirty="0"/>
              <a:t> 형식으로 변경하여 편의성 또한 개선할 예정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5940972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F8152B-ABEE-6ED5-4ED1-4F93202331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472" y="123585"/>
            <a:ext cx="10515600" cy="1325563"/>
          </a:xfrm>
        </p:spPr>
        <p:txBody>
          <a:bodyPr/>
          <a:lstStyle/>
          <a:p>
            <a:r>
              <a:rPr lang="en-US" altLang="ko-KR" dirty="0" err="1"/>
              <a:t>Json</a:t>
            </a:r>
            <a:r>
              <a:rPr lang="en-US" altLang="ko-KR" dirty="0"/>
              <a:t> </a:t>
            </a:r>
            <a:r>
              <a:rPr lang="ko-KR" altLang="en-US" dirty="0"/>
              <a:t>기반 자동화 구조 </a:t>
            </a:r>
            <a:r>
              <a:rPr lang="en-US" altLang="ko-KR" dirty="0"/>
              <a:t>– </a:t>
            </a:r>
            <a:r>
              <a:rPr lang="ko-KR" altLang="en-US" dirty="0"/>
              <a:t>다이어그램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2674CBF-5E41-E95F-30C8-83783E075124}"/>
              </a:ext>
            </a:extLst>
          </p:cNvPr>
          <p:cNvSpPr/>
          <p:nvPr/>
        </p:nvSpPr>
        <p:spPr>
          <a:xfrm>
            <a:off x="208472" y="1343419"/>
            <a:ext cx="2188542" cy="11577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GoogleSheet</a:t>
            </a:r>
            <a:r>
              <a:rPr lang="en-US" altLang="ko-KR" dirty="0"/>
              <a:t> </a:t>
            </a:r>
            <a:r>
              <a:rPr lang="ko-KR" altLang="en-US" dirty="0"/>
              <a:t>작성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E12EC82-B905-8A44-B131-B567C5B5AEE3}"/>
              </a:ext>
            </a:extLst>
          </p:cNvPr>
          <p:cNvSpPr/>
          <p:nvPr/>
        </p:nvSpPr>
        <p:spPr>
          <a:xfrm>
            <a:off x="208472" y="3233587"/>
            <a:ext cx="2188542" cy="11577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CSV</a:t>
            </a:r>
            <a:r>
              <a:rPr lang="ko-KR" altLang="en-US" dirty="0"/>
              <a:t>파일로 저장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A1D7F7C-829B-DF52-0101-FDAF4565FBBF}"/>
              </a:ext>
            </a:extLst>
          </p:cNvPr>
          <p:cNvSpPr/>
          <p:nvPr/>
        </p:nvSpPr>
        <p:spPr>
          <a:xfrm>
            <a:off x="208472" y="5123755"/>
            <a:ext cx="2188542" cy="11577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Json</a:t>
            </a:r>
            <a:r>
              <a:rPr lang="en-US" altLang="ko-KR" dirty="0"/>
              <a:t> </a:t>
            </a:r>
            <a:r>
              <a:rPr lang="ko-KR" altLang="en-US" dirty="0"/>
              <a:t>변환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644017C-7A10-2F58-E805-A28A67523432}"/>
              </a:ext>
            </a:extLst>
          </p:cNvPr>
          <p:cNvSpPr/>
          <p:nvPr/>
        </p:nvSpPr>
        <p:spPr>
          <a:xfrm>
            <a:off x="3434062" y="3233587"/>
            <a:ext cx="2188542" cy="11577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JsonHelper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B95BDB7-09C8-482A-F472-1EBE7A2CC8A8}"/>
              </a:ext>
            </a:extLst>
          </p:cNvPr>
          <p:cNvSpPr/>
          <p:nvPr/>
        </p:nvSpPr>
        <p:spPr>
          <a:xfrm>
            <a:off x="3434062" y="1343418"/>
            <a:ext cx="2188542" cy="11577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JsonLoader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5F15688-B96B-32A8-F065-E251D5C94969}"/>
              </a:ext>
            </a:extLst>
          </p:cNvPr>
          <p:cNvSpPr/>
          <p:nvPr/>
        </p:nvSpPr>
        <p:spPr>
          <a:xfrm>
            <a:off x="3434062" y="5113706"/>
            <a:ext cx="2188542" cy="11577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XXXDataLine</a:t>
            </a:r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9903D05-9CF4-EEF2-7192-93EBD8CF22AC}"/>
              </a:ext>
            </a:extLst>
          </p:cNvPr>
          <p:cNvSpPr/>
          <p:nvPr/>
        </p:nvSpPr>
        <p:spPr>
          <a:xfrm>
            <a:off x="7221057" y="2456938"/>
            <a:ext cx="4398724" cy="27109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DatabaseManager</a:t>
            </a:r>
            <a:br>
              <a:rPr lang="en-US" altLang="ko-KR" dirty="0"/>
            </a:br>
            <a:r>
              <a:rPr lang="en-US" altLang="ko-KR" dirty="0" err="1"/>
              <a:t>LoadAll</a:t>
            </a:r>
            <a:r>
              <a:rPr lang="en-US" altLang="ko-KR" dirty="0"/>
              <a:t>() </a:t>
            </a:r>
            <a:r>
              <a:rPr lang="ko-KR" altLang="en-US" dirty="0"/>
              <a:t>함수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E2A9861D-EBE4-24B6-ADD3-901B91170995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>
          <a:xfrm>
            <a:off x="1302743" y="2501120"/>
            <a:ext cx="0" cy="73246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F342A74C-75C8-2D5D-100C-EBBF19701BD3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>
            <a:off x="1302743" y="4391288"/>
            <a:ext cx="0" cy="73246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32FFE3AF-4D7A-A667-A80C-5054DEA95DBA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 flipV="1">
            <a:off x="2397014" y="1922269"/>
            <a:ext cx="1037048" cy="378033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6B3FA034-9A8E-BBD7-A129-7C92AA9F90D6}"/>
              </a:ext>
            </a:extLst>
          </p:cNvPr>
          <p:cNvCxnSpPr>
            <a:cxnSpLocks/>
            <a:stCxn id="8" idx="2"/>
            <a:endCxn id="7" idx="0"/>
          </p:cNvCxnSpPr>
          <p:nvPr/>
        </p:nvCxnSpPr>
        <p:spPr>
          <a:xfrm>
            <a:off x="4528333" y="2501119"/>
            <a:ext cx="0" cy="73246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9D86BB16-F1E2-65F3-2C27-D563A0ACB04C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>
            <a:off x="4528333" y="4391288"/>
            <a:ext cx="0" cy="72241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B4FBC863-5502-1182-9685-02286A9A3D87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 flipV="1">
            <a:off x="5622604" y="3812437"/>
            <a:ext cx="1598453" cy="188012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18684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F8152B-ABEE-6ED5-4ED1-4F93202331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lang="ko-KR" altLang="en-US" dirty="0"/>
              <a:t>이벤트 시스템 </a:t>
            </a:r>
            <a:r>
              <a:rPr lang="en-US" altLang="ko-KR" dirty="0"/>
              <a:t>– </a:t>
            </a:r>
            <a:r>
              <a:rPr lang="ko-KR" altLang="en-US" dirty="0"/>
              <a:t>초기 구조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864DE70-8FBA-C444-0989-72B850C8CF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6248" y="1097442"/>
            <a:ext cx="10515600" cy="4351338"/>
          </a:xfrm>
        </p:spPr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이벤트 구조를 한 시트에서 관리</a:t>
            </a:r>
            <a:endParaRPr lang="en-US" altLang="ko-KR" dirty="0"/>
          </a:p>
          <a:p>
            <a:r>
              <a:rPr lang="en-US" altLang="ko-KR" dirty="0"/>
              <a:t>30</a:t>
            </a:r>
            <a:r>
              <a:rPr lang="ko-KR" altLang="en-US" dirty="0"/>
              <a:t>개 이상의 열로 인한 가독성 저하 및 관리가 </a:t>
            </a:r>
            <a:r>
              <a:rPr lang="ko-KR" altLang="en-US" dirty="0" err="1"/>
              <a:t>힘듬</a:t>
            </a:r>
            <a:endParaRPr lang="en-US" altLang="ko-KR" dirty="0"/>
          </a:p>
        </p:txBody>
      </p:sp>
      <p:pic>
        <p:nvPicPr>
          <p:cNvPr id="46" name="그림 45">
            <a:extLst>
              <a:ext uri="{FF2B5EF4-FFF2-40B4-BE49-F238E27FC236}">
                <a16:creationId xmlns:a16="http://schemas.microsoft.com/office/drawing/2014/main" id="{1EBEBC1E-635A-8D52-DBC0-61A4279CE4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2301" y="1658368"/>
            <a:ext cx="3334215" cy="2276793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DAFE19DC-A177-0F26-1BFA-5EBEF58627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06" y="1695381"/>
            <a:ext cx="4801270" cy="1495634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F74CAB60-F8B9-2879-3F8C-7F6EAAAD9FA9}"/>
              </a:ext>
            </a:extLst>
          </p:cNvPr>
          <p:cNvSpPr txBox="1"/>
          <p:nvPr/>
        </p:nvSpPr>
        <p:spPr>
          <a:xfrm>
            <a:off x="5351680" y="1658368"/>
            <a:ext cx="79861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dirty="0"/>
              <a:t>~</a:t>
            </a:r>
            <a:endParaRPr lang="ko-KR" altLang="en-US" sz="9600" dirty="0"/>
          </a:p>
        </p:txBody>
      </p:sp>
    </p:spTree>
    <p:extLst>
      <p:ext uri="{BB962C8B-B14F-4D97-AF65-F5344CB8AC3E}">
        <p14:creationId xmlns:p14="http://schemas.microsoft.com/office/powerpoint/2010/main" val="15753253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F8152B-ABEE-6ED5-4ED1-4F93202331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lang="ko-KR" altLang="en-US" dirty="0"/>
              <a:t>이벤트 시스템 </a:t>
            </a:r>
            <a:r>
              <a:rPr lang="en-US" altLang="ko-KR" dirty="0"/>
              <a:t>– </a:t>
            </a:r>
            <a:r>
              <a:rPr lang="ko-KR" altLang="en-US" dirty="0"/>
              <a:t>현재 구조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864DE70-8FBA-C444-0989-72B850C8CF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6248" y="1891072"/>
            <a:ext cx="10515600" cy="4351338"/>
          </a:xfrm>
        </p:spPr>
        <p:txBody>
          <a:bodyPr/>
          <a:lstStyle/>
          <a:p>
            <a:r>
              <a:rPr lang="ko-KR" altLang="en-US" dirty="0"/>
              <a:t>각 </a:t>
            </a:r>
            <a:r>
              <a:rPr lang="ko-KR" altLang="en-US" dirty="0" err="1"/>
              <a:t>담당별</a:t>
            </a:r>
            <a:r>
              <a:rPr lang="ko-KR" altLang="en-US" dirty="0"/>
              <a:t> 시트 분리</a:t>
            </a:r>
            <a:endParaRPr lang="en-US" altLang="ko-KR" dirty="0"/>
          </a:p>
          <a:p>
            <a:r>
              <a:rPr lang="en-US" altLang="ko-KR" dirty="0" err="1"/>
              <a:t>EventJsonLineConverter</a:t>
            </a:r>
            <a:r>
              <a:rPr lang="en-US" altLang="ko-KR" dirty="0"/>
              <a:t> </a:t>
            </a:r>
            <a:r>
              <a:rPr lang="ko-KR" altLang="en-US" dirty="0"/>
              <a:t>및 </a:t>
            </a:r>
            <a:r>
              <a:rPr lang="en-US" altLang="ko-KR" dirty="0" err="1"/>
              <a:t>JsonLoader</a:t>
            </a:r>
            <a:r>
              <a:rPr lang="ko-KR" altLang="en-US" dirty="0"/>
              <a:t>로 각 </a:t>
            </a:r>
            <a:r>
              <a:rPr lang="en-US" altLang="ko-KR" dirty="0"/>
              <a:t>JSON</a:t>
            </a:r>
            <a:r>
              <a:rPr lang="ko-KR" altLang="en-US" dirty="0"/>
              <a:t>파일을 </a:t>
            </a:r>
            <a:r>
              <a:rPr lang="en-US" altLang="ko-KR" dirty="0"/>
              <a:t>Key</a:t>
            </a:r>
            <a:r>
              <a:rPr lang="ko-KR" altLang="en-US" dirty="0"/>
              <a:t>값을 기준으로 병합</a:t>
            </a:r>
            <a:endParaRPr lang="en-US" altLang="ko-KR" dirty="0"/>
          </a:p>
          <a:p>
            <a:r>
              <a:rPr lang="ko-KR" altLang="en-US" dirty="0"/>
              <a:t>각 결과 및 </a:t>
            </a:r>
            <a:r>
              <a:rPr lang="ko-KR" altLang="en-US" dirty="0" err="1"/>
              <a:t>반영물</a:t>
            </a:r>
            <a:r>
              <a:rPr lang="ko-KR" altLang="en-US" dirty="0"/>
              <a:t> 체크는 모두 </a:t>
            </a:r>
            <a:r>
              <a:rPr lang="en-US" altLang="ko-KR" dirty="0" err="1"/>
              <a:t>outcomescript</a:t>
            </a:r>
            <a:r>
              <a:rPr lang="ko-KR" altLang="en-US" dirty="0"/>
              <a:t>로 관리</a:t>
            </a:r>
            <a:endParaRPr lang="en-US" altLang="ko-KR" dirty="0"/>
          </a:p>
          <a:p>
            <a:r>
              <a:rPr lang="ko-KR" altLang="en-US" dirty="0"/>
              <a:t>현재 요구조건은 개수가 적어 직접 기입하고 있으나 </a:t>
            </a:r>
            <a:r>
              <a:rPr lang="ko-KR" altLang="en-US" dirty="0" err="1"/>
              <a:t>이것또한</a:t>
            </a:r>
            <a:r>
              <a:rPr lang="ko-KR" altLang="en-US" dirty="0"/>
              <a:t> </a:t>
            </a:r>
            <a:r>
              <a:rPr lang="ko-KR" altLang="en-US" dirty="0" err="1"/>
              <a:t>만들어둔</a:t>
            </a:r>
            <a:r>
              <a:rPr lang="ko-KR" altLang="en-US" dirty="0"/>
              <a:t> </a:t>
            </a:r>
            <a:r>
              <a:rPr lang="en-US" altLang="ko-KR" dirty="0"/>
              <a:t>condition </a:t>
            </a:r>
            <a:r>
              <a:rPr lang="ko-KR" altLang="en-US" dirty="0"/>
              <a:t>클래스를 활용하여 병합 가능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FD0194F-A6D7-8F21-79BA-D1CA5C183F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266" y="1343818"/>
            <a:ext cx="4839375" cy="362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9527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F8152B-ABEE-6ED5-4ED1-4F93202331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lang="ko-KR" altLang="en-US" dirty="0"/>
              <a:t>이벤트 시스템 </a:t>
            </a:r>
            <a:r>
              <a:rPr lang="en-US" altLang="ko-KR" dirty="0"/>
              <a:t>- </a:t>
            </a:r>
            <a:r>
              <a:rPr lang="ko-KR" altLang="en-US" dirty="0"/>
              <a:t>구조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864DE70-8FBA-C444-0989-72B850C8CF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6248" y="1097442"/>
            <a:ext cx="10515600" cy="4351338"/>
          </a:xfrm>
        </p:spPr>
        <p:txBody>
          <a:bodyPr/>
          <a:lstStyle/>
          <a:p>
            <a:r>
              <a:rPr lang="ko-KR" altLang="en-US" dirty="0"/>
              <a:t>분기형 이벤트 구조 </a:t>
            </a:r>
            <a:r>
              <a:rPr lang="en-US" altLang="ko-KR" dirty="0"/>
              <a:t>: Event(Main) &gt; Phase</a:t>
            </a:r>
            <a:r>
              <a:rPr lang="ko-KR" altLang="en-US" dirty="0"/>
              <a:t> </a:t>
            </a:r>
            <a:r>
              <a:rPr lang="en-US" altLang="ko-KR" dirty="0"/>
              <a:t>&gt;</a:t>
            </a:r>
            <a:r>
              <a:rPr lang="ko-KR" altLang="en-US" dirty="0"/>
              <a:t> </a:t>
            </a:r>
            <a:r>
              <a:rPr lang="en-US" altLang="ko-KR" dirty="0" err="1"/>
              <a:t>DialogueBlock</a:t>
            </a:r>
            <a:r>
              <a:rPr lang="ko-KR" altLang="en-US" dirty="0"/>
              <a:t> </a:t>
            </a:r>
            <a:r>
              <a:rPr lang="en-US" altLang="ko-KR" dirty="0"/>
              <a:t>&gt;</a:t>
            </a:r>
            <a:r>
              <a:rPr lang="ko-KR" altLang="en-US" dirty="0"/>
              <a:t> </a:t>
            </a:r>
            <a:r>
              <a:rPr lang="en-US" altLang="ko-KR" dirty="0"/>
              <a:t>Choice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8D8C148-3B0E-DE09-1E2D-82EB3C7B0C90}"/>
              </a:ext>
            </a:extLst>
          </p:cNvPr>
          <p:cNvSpPr/>
          <p:nvPr/>
        </p:nvSpPr>
        <p:spPr>
          <a:xfrm>
            <a:off x="1593013" y="2277757"/>
            <a:ext cx="1216325" cy="7540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EventMain</a:t>
            </a:r>
            <a:r>
              <a:rPr lang="en-US" altLang="ko-KR" dirty="0"/>
              <a:t>(E1)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DCF36CB-3E22-4079-9F90-EDBA07128F43}"/>
              </a:ext>
            </a:extLst>
          </p:cNvPr>
          <p:cNvSpPr/>
          <p:nvPr/>
        </p:nvSpPr>
        <p:spPr>
          <a:xfrm>
            <a:off x="3466613" y="2283875"/>
            <a:ext cx="1281999" cy="7479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Phase(E1P1)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EB428E1-6F8C-2556-5B17-080BBEEB781C}"/>
              </a:ext>
            </a:extLst>
          </p:cNvPr>
          <p:cNvSpPr/>
          <p:nvPr/>
        </p:nvSpPr>
        <p:spPr>
          <a:xfrm>
            <a:off x="5405886" y="1844569"/>
            <a:ext cx="1043796" cy="6089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Dialogue(E1P1D1)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77D2C19-9B56-473D-71E0-9C6F114AD295}"/>
              </a:ext>
            </a:extLst>
          </p:cNvPr>
          <p:cNvSpPr/>
          <p:nvPr/>
        </p:nvSpPr>
        <p:spPr>
          <a:xfrm>
            <a:off x="6974819" y="1587740"/>
            <a:ext cx="1303665" cy="5293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Choice</a:t>
            </a:r>
          </a:p>
          <a:p>
            <a:pPr algn="ctr"/>
            <a:r>
              <a:rPr lang="en-US" altLang="ko-KR" dirty="0"/>
              <a:t>(E1P1D1C1)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9DEABBF-E524-8A4B-DC7C-6E1324B73EE9}"/>
              </a:ext>
            </a:extLst>
          </p:cNvPr>
          <p:cNvSpPr/>
          <p:nvPr/>
        </p:nvSpPr>
        <p:spPr>
          <a:xfrm>
            <a:off x="3466613" y="3484566"/>
            <a:ext cx="1281999" cy="7479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Phase(E1P2)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C4C2519-ED7C-2528-DF9C-1C0C6E4AB00B}"/>
              </a:ext>
            </a:extLst>
          </p:cNvPr>
          <p:cNvSpPr/>
          <p:nvPr/>
        </p:nvSpPr>
        <p:spPr>
          <a:xfrm>
            <a:off x="5405887" y="3062433"/>
            <a:ext cx="1043796" cy="6089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Dialogue(E1P1D2)</a:t>
            </a:r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F7D7527-6327-FC39-A738-E751D967DBD0}"/>
              </a:ext>
            </a:extLst>
          </p:cNvPr>
          <p:cNvSpPr/>
          <p:nvPr/>
        </p:nvSpPr>
        <p:spPr>
          <a:xfrm>
            <a:off x="5405886" y="4092868"/>
            <a:ext cx="1043796" cy="6089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Dialogue(E1P2D1)</a:t>
            </a:r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BB75686-BF04-8929-6DB0-946D45784D3A}"/>
              </a:ext>
            </a:extLst>
          </p:cNvPr>
          <p:cNvSpPr/>
          <p:nvPr/>
        </p:nvSpPr>
        <p:spPr>
          <a:xfrm>
            <a:off x="5405886" y="5123303"/>
            <a:ext cx="1043796" cy="6089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Dialogue(E1P2D2)</a:t>
            </a:r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D137C42-E395-BB8D-2064-4841D9F49F53}"/>
              </a:ext>
            </a:extLst>
          </p:cNvPr>
          <p:cNvSpPr/>
          <p:nvPr/>
        </p:nvSpPr>
        <p:spPr>
          <a:xfrm>
            <a:off x="6974819" y="2223228"/>
            <a:ext cx="1303665" cy="5293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Choice</a:t>
            </a:r>
          </a:p>
          <a:p>
            <a:pPr algn="ctr"/>
            <a:r>
              <a:rPr lang="en-US" altLang="ko-KR" dirty="0"/>
              <a:t>(E1P1D1C2)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4AE89E5-BBC0-8806-5087-A6ABAA8056CC}"/>
              </a:ext>
            </a:extLst>
          </p:cNvPr>
          <p:cNvSpPr/>
          <p:nvPr/>
        </p:nvSpPr>
        <p:spPr>
          <a:xfrm>
            <a:off x="6966190" y="2978289"/>
            <a:ext cx="1303665" cy="5293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Choice</a:t>
            </a:r>
          </a:p>
          <a:p>
            <a:pPr algn="ctr"/>
            <a:r>
              <a:rPr lang="en-US" altLang="ko-KR" dirty="0"/>
              <a:t>(E1P1D2C1)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B18F8ED-4A4A-B872-BCB5-CD94C9007697}"/>
              </a:ext>
            </a:extLst>
          </p:cNvPr>
          <p:cNvSpPr/>
          <p:nvPr/>
        </p:nvSpPr>
        <p:spPr>
          <a:xfrm>
            <a:off x="6966190" y="3598471"/>
            <a:ext cx="1303665" cy="5293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Choice</a:t>
            </a:r>
          </a:p>
          <a:p>
            <a:pPr algn="ctr"/>
            <a:r>
              <a:rPr lang="en-US" altLang="ko-KR" dirty="0"/>
              <a:t>(E1P1D2C2)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20751D8-1E67-95C5-3A6F-BD519752862C}"/>
              </a:ext>
            </a:extLst>
          </p:cNvPr>
          <p:cNvSpPr/>
          <p:nvPr/>
        </p:nvSpPr>
        <p:spPr>
          <a:xfrm>
            <a:off x="6974819" y="4573769"/>
            <a:ext cx="1303665" cy="5293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Choice</a:t>
            </a:r>
          </a:p>
          <a:p>
            <a:pPr algn="ctr"/>
            <a:r>
              <a:rPr lang="en-US" altLang="ko-KR" dirty="0"/>
              <a:t>(E1P2D1C1)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97B7203-FB51-2A8B-28B8-20501D5FD9DF}"/>
              </a:ext>
            </a:extLst>
          </p:cNvPr>
          <p:cNvSpPr/>
          <p:nvPr/>
        </p:nvSpPr>
        <p:spPr>
          <a:xfrm>
            <a:off x="6974819" y="5186391"/>
            <a:ext cx="1303665" cy="5293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Choice</a:t>
            </a:r>
          </a:p>
          <a:p>
            <a:pPr algn="ctr"/>
            <a:r>
              <a:rPr lang="en-US" altLang="ko-KR" dirty="0"/>
              <a:t>(E1P2D1C2)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729736C-99CA-4392-EF97-4C5ECA05318E}"/>
              </a:ext>
            </a:extLst>
          </p:cNvPr>
          <p:cNvSpPr/>
          <p:nvPr/>
        </p:nvSpPr>
        <p:spPr>
          <a:xfrm>
            <a:off x="6974819" y="5799013"/>
            <a:ext cx="1303665" cy="5293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Choice</a:t>
            </a:r>
          </a:p>
          <a:p>
            <a:pPr algn="ctr"/>
            <a:r>
              <a:rPr lang="en-US" altLang="ko-KR" dirty="0"/>
              <a:t>(E1P2D2C1)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0DD5FE8-4E89-308F-8A4F-A57B6BA9D022}"/>
              </a:ext>
            </a:extLst>
          </p:cNvPr>
          <p:cNvSpPr/>
          <p:nvPr/>
        </p:nvSpPr>
        <p:spPr>
          <a:xfrm>
            <a:off x="6974819" y="6411635"/>
            <a:ext cx="1303665" cy="5293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Choice</a:t>
            </a:r>
          </a:p>
          <a:p>
            <a:pPr algn="ctr"/>
            <a:r>
              <a:rPr lang="en-US" altLang="ko-KR" dirty="0"/>
              <a:t>(E1P2D2C2)</a:t>
            </a: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EAC01201-3494-A08C-9C0C-147A99025A7E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>
            <a:off x="2809338" y="2654767"/>
            <a:ext cx="657275" cy="30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02FA332E-6C68-2853-DD4E-0265DD62D262}"/>
              </a:ext>
            </a:extLst>
          </p:cNvPr>
          <p:cNvCxnSpPr>
            <a:cxnSpLocks/>
            <a:stCxn id="5" idx="2"/>
            <a:endCxn id="8" idx="0"/>
          </p:cNvCxnSpPr>
          <p:nvPr/>
        </p:nvCxnSpPr>
        <p:spPr>
          <a:xfrm>
            <a:off x="4107612" y="3031775"/>
            <a:ext cx="0" cy="45279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E3723EE4-1BF2-CE89-DC02-DE0C86992CC4}"/>
              </a:ext>
            </a:extLst>
          </p:cNvPr>
          <p:cNvCxnSpPr>
            <a:stCxn id="5" idx="3"/>
            <a:endCxn id="6" idx="1"/>
          </p:cNvCxnSpPr>
          <p:nvPr/>
        </p:nvCxnSpPr>
        <p:spPr>
          <a:xfrm flipV="1">
            <a:off x="4748612" y="2149037"/>
            <a:ext cx="657275" cy="50878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294870C3-EB75-6317-82DB-5C7DBA8D377D}"/>
              </a:ext>
            </a:extLst>
          </p:cNvPr>
          <p:cNvCxnSpPr>
            <a:cxnSpLocks/>
            <a:stCxn id="6" idx="2"/>
            <a:endCxn id="9" idx="0"/>
          </p:cNvCxnSpPr>
          <p:nvPr/>
        </p:nvCxnSpPr>
        <p:spPr>
          <a:xfrm>
            <a:off x="5927785" y="2453505"/>
            <a:ext cx="1" cy="6089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3B76CB98-3873-1F5D-8F16-272AA40AB755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 flipV="1">
            <a:off x="6449682" y="1852407"/>
            <a:ext cx="525136" cy="29663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연결선: 꺾임 23">
            <a:extLst>
              <a:ext uri="{FF2B5EF4-FFF2-40B4-BE49-F238E27FC236}">
                <a16:creationId xmlns:a16="http://schemas.microsoft.com/office/drawing/2014/main" id="{8AF793ED-7421-07A4-233D-229D140BA13D}"/>
              </a:ext>
            </a:extLst>
          </p:cNvPr>
          <p:cNvCxnSpPr>
            <a:cxnSpLocks/>
            <a:stCxn id="6" idx="3"/>
            <a:endCxn id="12" idx="1"/>
          </p:cNvCxnSpPr>
          <p:nvPr/>
        </p:nvCxnSpPr>
        <p:spPr>
          <a:xfrm>
            <a:off x="6449682" y="2149037"/>
            <a:ext cx="525136" cy="33885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연결선: 꺾임 24">
            <a:extLst>
              <a:ext uri="{FF2B5EF4-FFF2-40B4-BE49-F238E27FC236}">
                <a16:creationId xmlns:a16="http://schemas.microsoft.com/office/drawing/2014/main" id="{8FB3EA61-9932-AEA4-BBDC-A01F7C76CFF9}"/>
              </a:ext>
            </a:extLst>
          </p:cNvPr>
          <p:cNvCxnSpPr>
            <a:cxnSpLocks/>
            <a:stCxn id="8" idx="3"/>
            <a:endCxn id="10" idx="1"/>
          </p:cNvCxnSpPr>
          <p:nvPr/>
        </p:nvCxnSpPr>
        <p:spPr>
          <a:xfrm>
            <a:off x="4748612" y="3858516"/>
            <a:ext cx="657275" cy="53882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610F02D6-0241-C472-1480-99814F8B3101}"/>
              </a:ext>
            </a:extLst>
          </p:cNvPr>
          <p:cNvCxnSpPr>
            <a:cxnSpLocks/>
            <a:stCxn id="10" idx="2"/>
            <a:endCxn id="11" idx="0"/>
          </p:cNvCxnSpPr>
          <p:nvPr/>
        </p:nvCxnSpPr>
        <p:spPr>
          <a:xfrm>
            <a:off x="5927784" y="4701805"/>
            <a:ext cx="0" cy="4214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9BF16E30-96F0-FC03-0CAB-1E088B30564F}"/>
              </a:ext>
            </a:extLst>
          </p:cNvPr>
          <p:cNvCxnSpPr>
            <a:stCxn id="9" idx="3"/>
            <a:endCxn id="13" idx="1"/>
          </p:cNvCxnSpPr>
          <p:nvPr/>
        </p:nvCxnSpPr>
        <p:spPr>
          <a:xfrm flipV="1">
            <a:off x="6449683" y="3242957"/>
            <a:ext cx="516506" cy="12394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연결선: 꺾임 27">
            <a:extLst>
              <a:ext uri="{FF2B5EF4-FFF2-40B4-BE49-F238E27FC236}">
                <a16:creationId xmlns:a16="http://schemas.microsoft.com/office/drawing/2014/main" id="{C1F93A55-991D-075F-6D9C-636640B679C5}"/>
              </a:ext>
            </a:extLst>
          </p:cNvPr>
          <p:cNvCxnSpPr>
            <a:cxnSpLocks/>
            <a:stCxn id="9" idx="3"/>
            <a:endCxn id="14" idx="1"/>
          </p:cNvCxnSpPr>
          <p:nvPr/>
        </p:nvCxnSpPr>
        <p:spPr>
          <a:xfrm>
            <a:off x="6449683" y="3366902"/>
            <a:ext cx="516506" cy="49623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A160DB5C-40FD-57CE-9F4C-AB3B0C2D6FF2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6449682" y="4397337"/>
            <a:ext cx="516506" cy="44109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연결선: 꺾임 29">
            <a:extLst>
              <a:ext uri="{FF2B5EF4-FFF2-40B4-BE49-F238E27FC236}">
                <a16:creationId xmlns:a16="http://schemas.microsoft.com/office/drawing/2014/main" id="{B8C01F46-6DE1-FA7E-A493-3EAD3C96C56A}"/>
              </a:ext>
            </a:extLst>
          </p:cNvPr>
          <p:cNvCxnSpPr>
            <a:cxnSpLocks/>
            <a:stCxn id="10" idx="3"/>
            <a:endCxn id="16" idx="1"/>
          </p:cNvCxnSpPr>
          <p:nvPr/>
        </p:nvCxnSpPr>
        <p:spPr>
          <a:xfrm>
            <a:off x="6449682" y="4397336"/>
            <a:ext cx="525136" cy="105372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F4025BB8-D88D-6727-F1A4-DFFFB5502F83}"/>
              </a:ext>
            </a:extLst>
          </p:cNvPr>
          <p:cNvCxnSpPr>
            <a:cxnSpLocks/>
            <a:stCxn id="11" idx="3"/>
            <a:endCxn id="17" idx="1"/>
          </p:cNvCxnSpPr>
          <p:nvPr/>
        </p:nvCxnSpPr>
        <p:spPr>
          <a:xfrm>
            <a:off x="6449682" y="5427772"/>
            <a:ext cx="525136" cy="63590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AEE60EF6-AEB2-7548-464C-4AD5D3561454}"/>
              </a:ext>
            </a:extLst>
          </p:cNvPr>
          <p:cNvCxnSpPr>
            <a:cxnSpLocks/>
            <a:stCxn id="11" idx="3"/>
            <a:endCxn id="18" idx="1"/>
          </p:cNvCxnSpPr>
          <p:nvPr/>
        </p:nvCxnSpPr>
        <p:spPr>
          <a:xfrm>
            <a:off x="6449682" y="5427772"/>
            <a:ext cx="525136" cy="124853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87D14543-27A8-0AB2-ECE4-B550D8928E3C}"/>
              </a:ext>
            </a:extLst>
          </p:cNvPr>
          <p:cNvSpPr/>
          <p:nvPr/>
        </p:nvSpPr>
        <p:spPr>
          <a:xfrm>
            <a:off x="9141122" y="3153646"/>
            <a:ext cx="1303665" cy="2157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랜덤 혹은 특정 </a:t>
            </a:r>
            <a:r>
              <a:rPr lang="en-US" altLang="ko-KR" dirty="0" err="1"/>
              <a:t>EventMain</a:t>
            </a:r>
            <a:r>
              <a:rPr lang="en-US" altLang="ko-KR" dirty="0"/>
              <a:t>/Phase</a:t>
            </a:r>
            <a:endParaRPr lang="ko-KR" altLang="en-US" dirty="0"/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1E4A2CB1-BC48-E8DF-84F2-76CDD3FDEF8E}"/>
              </a:ext>
            </a:extLst>
          </p:cNvPr>
          <p:cNvCxnSpPr>
            <a:cxnSpLocks/>
            <a:stCxn id="7" idx="3"/>
            <a:endCxn id="33" idx="1"/>
          </p:cNvCxnSpPr>
          <p:nvPr/>
        </p:nvCxnSpPr>
        <p:spPr>
          <a:xfrm>
            <a:off x="8278483" y="1852408"/>
            <a:ext cx="862638" cy="23800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9A9CFBCD-5316-D89A-991C-4DD7ED6CC698}"/>
              </a:ext>
            </a:extLst>
          </p:cNvPr>
          <p:cNvCxnSpPr>
            <a:cxnSpLocks/>
            <a:stCxn id="12" idx="3"/>
            <a:endCxn id="33" idx="1"/>
          </p:cNvCxnSpPr>
          <p:nvPr/>
        </p:nvCxnSpPr>
        <p:spPr>
          <a:xfrm>
            <a:off x="8278483" y="2487896"/>
            <a:ext cx="862638" cy="17445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B991E39A-A8B6-465C-0D21-AE6A74704338}"/>
              </a:ext>
            </a:extLst>
          </p:cNvPr>
          <p:cNvCxnSpPr>
            <a:cxnSpLocks/>
            <a:stCxn id="14" idx="3"/>
            <a:endCxn id="33" idx="1"/>
          </p:cNvCxnSpPr>
          <p:nvPr/>
        </p:nvCxnSpPr>
        <p:spPr>
          <a:xfrm>
            <a:off x="8269855" y="3863138"/>
            <a:ext cx="871267" cy="3693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15EEC9B0-8F9B-2D67-AEF5-5824EC0583EE}"/>
              </a:ext>
            </a:extLst>
          </p:cNvPr>
          <p:cNvCxnSpPr>
            <a:cxnSpLocks/>
            <a:stCxn id="15" idx="3"/>
            <a:endCxn id="33" idx="1"/>
          </p:cNvCxnSpPr>
          <p:nvPr/>
        </p:nvCxnSpPr>
        <p:spPr>
          <a:xfrm flipV="1">
            <a:off x="8278483" y="4232466"/>
            <a:ext cx="862638" cy="6059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9FF52F9C-1951-855A-F9C2-27700CAC1EA3}"/>
              </a:ext>
            </a:extLst>
          </p:cNvPr>
          <p:cNvCxnSpPr>
            <a:cxnSpLocks/>
            <a:stCxn id="17" idx="3"/>
            <a:endCxn id="33" idx="1"/>
          </p:cNvCxnSpPr>
          <p:nvPr/>
        </p:nvCxnSpPr>
        <p:spPr>
          <a:xfrm flipV="1">
            <a:off x="8278483" y="4232466"/>
            <a:ext cx="862638" cy="18312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14F138E3-9E06-02B6-2DB1-020078FE5E8B}"/>
              </a:ext>
            </a:extLst>
          </p:cNvPr>
          <p:cNvCxnSpPr>
            <a:cxnSpLocks/>
            <a:stCxn id="16" idx="3"/>
            <a:endCxn id="33" idx="1"/>
          </p:cNvCxnSpPr>
          <p:nvPr/>
        </p:nvCxnSpPr>
        <p:spPr>
          <a:xfrm flipV="1">
            <a:off x="8278483" y="4232466"/>
            <a:ext cx="862638" cy="12185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362AD9BE-E90D-2EAC-C089-FCE82B0443C2}"/>
              </a:ext>
            </a:extLst>
          </p:cNvPr>
          <p:cNvCxnSpPr>
            <a:cxnSpLocks/>
            <a:stCxn id="18" idx="3"/>
            <a:endCxn id="33" idx="1"/>
          </p:cNvCxnSpPr>
          <p:nvPr/>
        </p:nvCxnSpPr>
        <p:spPr>
          <a:xfrm flipV="1">
            <a:off x="8278483" y="4232466"/>
            <a:ext cx="862638" cy="24438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CB57AFCE-9107-D42F-51B4-D3119AB84986}"/>
              </a:ext>
            </a:extLst>
          </p:cNvPr>
          <p:cNvCxnSpPr>
            <a:cxnSpLocks/>
            <a:stCxn id="13" idx="3"/>
            <a:endCxn id="33" idx="1"/>
          </p:cNvCxnSpPr>
          <p:nvPr/>
        </p:nvCxnSpPr>
        <p:spPr>
          <a:xfrm>
            <a:off x="8269855" y="3242956"/>
            <a:ext cx="871267" cy="9895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9F3F43E-82CC-7835-E4EF-BC738820174D}"/>
              </a:ext>
            </a:extLst>
          </p:cNvPr>
          <p:cNvSpPr/>
          <p:nvPr/>
        </p:nvSpPr>
        <p:spPr>
          <a:xfrm>
            <a:off x="202547" y="4601844"/>
            <a:ext cx="3115210" cy="20931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OutCome</a:t>
            </a:r>
            <a:r>
              <a:rPr lang="en-US" altLang="ko-KR" dirty="0"/>
              <a:t> </a:t>
            </a:r>
            <a:r>
              <a:rPr lang="ko-KR" altLang="en-US" dirty="0"/>
              <a:t>체크</a:t>
            </a:r>
            <a:endParaRPr lang="en-US" altLang="ko-KR" dirty="0"/>
          </a:p>
          <a:p>
            <a:pPr algn="ctr"/>
            <a:r>
              <a:rPr lang="en-US" altLang="ko-KR" dirty="0"/>
              <a:t>Phase/</a:t>
            </a:r>
            <a:r>
              <a:rPr lang="en-US" altLang="ko-KR" dirty="0" err="1"/>
              <a:t>Dialoge</a:t>
            </a:r>
            <a:r>
              <a:rPr lang="en-US" altLang="ko-KR" dirty="0"/>
              <a:t>/Choice</a:t>
            </a:r>
          </a:p>
          <a:p>
            <a:pPr algn="ctr"/>
            <a:r>
              <a:rPr lang="ko-KR" altLang="en-US" dirty="0"/>
              <a:t>에서 조건</a:t>
            </a:r>
            <a:r>
              <a:rPr lang="en-US" altLang="ko-KR" dirty="0"/>
              <a:t>/</a:t>
            </a:r>
            <a:r>
              <a:rPr lang="ko-KR" altLang="en-US" dirty="0"/>
              <a:t>분기 체크</a:t>
            </a:r>
            <a:endParaRPr lang="en-US" altLang="ko-KR" dirty="0"/>
          </a:p>
          <a:p>
            <a:pPr algn="ctr"/>
            <a:r>
              <a:rPr lang="ko-KR" altLang="en-US" dirty="0"/>
              <a:t>후</a:t>
            </a:r>
            <a:endParaRPr lang="en-US" altLang="ko-KR" dirty="0"/>
          </a:p>
          <a:p>
            <a:pPr algn="ctr"/>
            <a:r>
              <a:rPr lang="ko-KR" altLang="en-US" dirty="0"/>
              <a:t>로직 발동</a:t>
            </a:r>
          </a:p>
        </p:txBody>
      </p:sp>
    </p:spTree>
    <p:extLst>
      <p:ext uri="{BB962C8B-B14F-4D97-AF65-F5344CB8AC3E}">
        <p14:creationId xmlns:p14="http://schemas.microsoft.com/office/powerpoint/2010/main" val="20351214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F8152B-ABEE-6ED5-4ED1-4F93202331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lang="ko-KR" altLang="en-US" dirty="0"/>
              <a:t>이벤트 시스템 </a:t>
            </a:r>
            <a:r>
              <a:rPr lang="en-US" altLang="ko-KR" dirty="0"/>
              <a:t>– </a:t>
            </a:r>
            <a:r>
              <a:rPr lang="en-US" altLang="ko-KR" dirty="0" err="1"/>
              <a:t>OutCome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864DE70-8FBA-C444-0989-72B850C8CF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57336" y="1891072"/>
            <a:ext cx="5414512" cy="4351338"/>
          </a:xfrm>
        </p:spPr>
        <p:txBody>
          <a:bodyPr/>
          <a:lstStyle/>
          <a:p>
            <a:r>
              <a:rPr lang="ko-KR" altLang="en-US" dirty="0"/>
              <a:t>적은 </a:t>
            </a:r>
            <a:r>
              <a:rPr lang="ko-KR" altLang="en-US" dirty="0" err="1"/>
              <a:t>페이즈</a:t>
            </a:r>
            <a:r>
              <a:rPr lang="ko-KR" altLang="en-US" dirty="0"/>
              <a:t> </a:t>
            </a:r>
            <a:r>
              <a:rPr lang="ko-KR" altLang="en-US" dirty="0" err="1"/>
              <a:t>진입시</a:t>
            </a:r>
            <a:r>
              <a:rPr lang="en-US" altLang="ko-KR" dirty="0"/>
              <a:t>, </a:t>
            </a:r>
            <a:r>
              <a:rPr lang="ko-KR" altLang="en-US" dirty="0"/>
              <a:t>선택지를 </a:t>
            </a:r>
            <a:r>
              <a:rPr lang="ko-KR" altLang="en-US" dirty="0" err="1"/>
              <a:t>골랐을시</a:t>
            </a:r>
            <a:r>
              <a:rPr lang="ko-KR" altLang="en-US" dirty="0"/>
              <a:t> </a:t>
            </a:r>
            <a:r>
              <a:rPr lang="ko-KR" altLang="en-US" dirty="0" err="1"/>
              <a:t>스폰가능</a:t>
            </a:r>
            <a:endParaRPr lang="en-US" altLang="ko-KR" dirty="0"/>
          </a:p>
          <a:p>
            <a:r>
              <a:rPr lang="ko-KR" altLang="en-US" dirty="0"/>
              <a:t>보상은 대화 후</a:t>
            </a:r>
            <a:r>
              <a:rPr lang="en-US" altLang="ko-KR" dirty="0"/>
              <a:t> </a:t>
            </a:r>
            <a:r>
              <a:rPr lang="ko-KR" altLang="en-US" dirty="0"/>
              <a:t>혹은 선택지를 통해 지급 가능</a:t>
            </a:r>
            <a:endParaRPr lang="en-US" altLang="ko-KR" dirty="0"/>
          </a:p>
          <a:p>
            <a:r>
              <a:rPr lang="ko-KR" altLang="en-US" dirty="0"/>
              <a:t>등등 결과물은 다양한 곳에서 나타날 수 있기 때문에 </a:t>
            </a:r>
            <a:r>
              <a:rPr lang="en-US" altLang="ko-KR" dirty="0" err="1"/>
              <a:t>OutCome</a:t>
            </a:r>
            <a:r>
              <a:rPr lang="en-US" altLang="ko-KR" dirty="0"/>
              <a:t> </a:t>
            </a:r>
            <a:r>
              <a:rPr lang="ko-KR" altLang="en-US" dirty="0"/>
              <a:t>클래스 하나로 통합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B262C25-2F7A-D422-26D3-0F93EA903E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688" y="1650719"/>
            <a:ext cx="4925112" cy="4591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87914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F8152B-ABEE-6ED5-4ED1-4F93202331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lang="ko-KR" altLang="en-US" dirty="0"/>
              <a:t>이벤트 시스템 </a:t>
            </a:r>
            <a:r>
              <a:rPr lang="en-US" altLang="ko-KR" dirty="0"/>
              <a:t>–</a:t>
            </a:r>
            <a:r>
              <a:rPr lang="en-US" altLang="ko-KR" dirty="0" err="1"/>
              <a:t>OutCome</a:t>
            </a:r>
            <a:r>
              <a:rPr lang="en-US" altLang="ko-KR" dirty="0"/>
              <a:t> DSL &amp; </a:t>
            </a:r>
            <a:r>
              <a:rPr lang="en-US" altLang="ko-KR" dirty="0" err="1"/>
              <a:t>Paser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864DE70-8FBA-C444-0989-72B850C8CF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72555" y="1343818"/>
            <a:ext cx="4254260" cy="5220884"/>
          </a:xfrm>
        </p:spPr>
        <p:txBody>
          <a:bodyPr/>
          <a:lstStyle/>
          <a:p>
            <a:r>
              <a:rPr lang="ko-KR" altLang="en-US" dirty="0"/>
              <a:t>명령어로 </a:t>
            </a:r>
            <a:r>
              <a:rPr lang="en-US" altLang="ko-KR" dirty="0"/>
              <a:t>Google Sheet</a:t>
            </a:r>
            <a:r>
              <a:rPr lang="ko-KR" altLang="en-US" dirty="0"/>
              <a:t>에 형식에 맞게 기입 시 해당 조건을 </a:t>
            </a:r>
            <a:r>
              <a:rPr lang="en-US" altLang="ko-KR" dirty="0" err="1"/>
              <a:t>OutcomParser</a:t>
            </a:r>
            <a:r>
              <a:rPr lang="ko-KR" altLang="en-US" dirty="0"/>
              <a:t>에서 체크 후 분리</a:t>
            </a:r>
            <a:r>
              <a:rPr lang="en-US" altLang="ko-KR" dirty="0"/>
              <a:t>, </a:t>
            </a:r>
            <a:r>
              <a:rPr lang="ko-KR" altLang="en-US" dirty="0"/>
              <a:t>적용</a:t>
            </a:r>
            <a:endParaRPr lang="en-US" altLang="ko-KR" dirty="0"/>
          </a:p>
          <a:p>
            <a:endParaRPr lang="en-US" altLang="ko-KR" dirty="0"/>
          </a:p>
          <a:p>
            <a:pPr lvl="1"/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B0A224D-B6A2-B838-D832-0EF8DB88CC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587" y="2232339"/>
            <a:ext cx="7176089" cy="3338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8666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F8152B-ABEE-6ED5-4ED1-4F93202331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lang="ko-KR" altLang="en-US" dirty="0"/>
              <a:t>이벤트 시스템 </a:t>
            </a:r>
            <a:r>
              <a:rPr lang="en-US" altLang="ko-KR" dirty="0"/>
              <a:t>– </a:t>
            </a:r>
            <a:r>
              <a:rPr lang="en-US" altLang="ko-KR" dirty="0" err="1"/>
              <a:t>ConditionEvaluator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864DE70-8FBA-C444-0989-72B850C8CF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6248" y="1891072"/>
            <a:ext cx="10515600" cy="4351338"/>
          </a:xfrm>
        </p:spPr>
        <p:txBody>
          <a:bodyPr/>
          <a:lstStyle/>
          <a:p>
            <a:r>
              <a:rPr lang="ko-KR" altLang="en-US" dirty="0"/>
              <a:t>해당 클래스 내에서 현재 신</a:t>
            </a:r>
            <a:r>
              <a:rPr lang="en-US" altLang="ko-KR" dirty="0"/>
              <a:t>/</a:t>
            </a:r>
            <a:r>
              <a:rPr lang="ko-KR" altLang="en-US" dirty="0"/>
              <a:t>종족</a:t>
            </a:r>
            <a:r>
              <a:rPr lang="en-US" altLang="ko-KR" dirty="0"/>
              <a:t>/</a:t>
            </a:r>
            <a:r>
              <a:rPr lang="ko-KR" altLang="en-US" dirty="0"/>
              <a:t>특성</a:t>
            </a:r>
            <a:r>
              <a:rPr lang="en-US" altLang="ko-KR" dirty="0"/>
              <a:t>/</a:t>
            </a:r>
            <a:r>
              <a:rPr lang="ko-KR" altLang="en-US" dirty="0"/>
              <a:t>신앙심 수치를 체크하는 로직을 담당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2CD83CE-37BB-D193-7458-F4101AA763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0687" y="2563351"/>
            <a:ext cx="2161592" cy="382781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60D09A7-BDE5-164D-1943-924FE22AC4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9451" y="2563351"/>
            <a:ext cx="2183023" cy="3827819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2E987A38-1690-5EEB-F99B-FDE5972D6686}"/>
              </a:ext>
            </a:extLst>
          </p:cNvPr>
          <p:cNvSpPr/>
          <p:nvPr/>
        </p:nvSpPr>
        <p:spPr>
          <a:xfrm>
            <a:off x="4842550" y="4142881"/>
            <a:ext cx="1617453" cy="9747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특성 </a:t>
            </a:r>
            <a:r>
              <a:rPr lang="ko-KR" altLang="en-US" dirty="0" err="1"/>
              <a:t>미보유</a:t>
            </a:r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D701105-1B8D-4E85-B18D-EAF47BC51196}"/>
              </a:ext>
            </a:extLst>
          </p:cNvPr>
          <p:cNvSpPr/>
          <p:nvPr/>
        </p:nvSpPr>
        <p:spPr>
          <a:xfrm>
            <a:off x="9032113" y="4142881"/>
            <a:ext cx="1617453" cy="9747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특성 보유</a:t>
            </a:r>
          </a:p>
        </p:txBody>
      </p:sp>
    </p:spTree>
    <p:extLst>
      <p:ext uri="{BB962C8B-B14F-4D97-AF65-F5344CB8AC3E}">
        <p14:creationId xmlns:p14="http://schemas.microsoft.com/office/powerpoint/2010/main" val="22564053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BF571E1-3721-E5C2-A636-D1370836F7FC}"/>
              </a:ext>
            </a:extLst>
          </p:cNvPr>
          <p:cNvSpPr txBox="1"/>
          <p:nvPr/>
        </p:nvSpPr>
        <p:spPr>
          <a:xfrm>
            <a:off x="4290858" y="2828835"/>
            <a:ext cx="361028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200" dirty="0"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기획 파트</a:t>
            </a:r>
          </a:p>
        </p:txBody>
      </p:sp>
    </p:spTree>
    <p:extLst>
      <p:ext uri="{BB962C8B-B14F-4D97-AF65-F5344CB8AC3E}">
        <p14:creationId xmlns:p14="http://schemas.microsoft.com/office/powerpoint/2010/main" val="280702336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F8152B-ABEE-6ED5-4ED1-4F9320233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Entity</a:t>
            </a:r>
            <a:r>
              <a:rPr lang="ko-KR" altLang="en-US" dirty="0"/>
              <a:t>시스템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864DE70-8FBA-C444-0989-72B850C8CF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IUnit</a:t>
            </a:r>
            <a:r>
              <a:rPr lang="en-US" altLang="ko-KR" dirty="0"/>
              <a:t> </a:t>
            </a:r>
            <a:r>
              <a:rPr lang="ko-KR" altLang="en-US" dirty="0"/>
              <a:t>기반 생성될 오브젝트에 부착될 </a:t>
            </a:r>
            <a:r>
              <a:rPr lang="en-US" altLang="ko-KR" dirty="0"/>
              <a:t>Enemy, NPC(</a:t>
            </a:r>
            <a:r>
              <a:rPr lang="ko-KR" altLang="en-US" dirty="0"/>
              <a:t>예정</a:t>
            </a:r>
            <a:r>
              <a:rPr lang="en-US" altLang="ko-KR" dirty="0"/>
              <a:t>) </a:t>
            </a:r>
            <a:r>
              <a:rPr lang="ko-KR" altLang="en-US" dirty="0"/>
              <a:t>클래스 작성</a:t>
            </a:r>
            <a:endParaRPr lang="en-US" altLang="ko-KR" dirty="0"/>
          </a:p>
          <a:p>
            <a:r>
              <a:rPr lang="en-US" altLang="ko-KR" dirty="0" err="1"/>
              <a:t>IUnit</a:t>
            </a:r>
            <a:r>
              <a:rPr lang="en-US" altLang="ko-KR" dirty="0"/>
              <a:t> </a:t>
            </a:r>
            <a:r>
              <a:rPr lang="ko-KR" altLang="en-US" dirty="0"/>
              <a:t>기반이라 </a:t>
            </a:r>
            <a:r>
              <a:rPr lang="en-US" altLang="ko-KR" dirty="0" err="1"/>
              <a:t>ApplyEffect</a:t>
            </a:r>
            <a:r>
              <a:rPr lang="ko-KR" altLang="en-US" dirty="0"/>
              <a:t>로 </a:t>
            </a:r>
            <a:r>
              <a:rPr lang="en-US" altLang="ko-KR" dirty="0"/>
              <a:t>Player</a:t>
            </a:r>
            <a:r>
              <a:rPr lang="ko-KR" altLang="en-US" dirty="0"/>
              <a:t>처럼 각 객체가 가질 신앙</a:t>
            </a:r>
            <a:r>
              <a:rPr lang="en-US" altLang="ko-KR" dirty="0"/>
              <a:t>, </a:t>
            </a:r>
            <a:r>
              <a:rPr lang="ko-KR" altLang="en-US" dirty="0"/>
              <a:t>특성</a:t>
            </a:r>
            <a:r>
              <a:rPr lang="en-US" altLang="ko-KR" dirty="0"/>
              <a:t>, </a:t>
            </a:r>
            <a:r>
              <a:rPr lang="ko-KR" altLang="en-US" dirty="0"/>
              <a:t>아이템 등 적용 가능</a:t>
            </a:r>
            <a:endParaRPr lang="en-US" altLang="ko-KR" dirty="0"/>
          </a:p>
          <a:p>
            <a:r>
              <a:rPr lang="en-US" altLang="ko-KR" dirty="0" err="1"/>
              <a:t>EntitySpawner</a:t>
            </a:r>
            <a:r>
              <a:rPr lang="ko-KR" altLang="en-US" dirty="0"/>
              <a:t>로 층수를 기반으로 한 </a:t>
            </a:r>
            <a:r>
              <a:rPr lang="ko-KR" altLang="en-US" dirty="0" err="1"/>
              <a:t>랜덤값의</a:t>
            </a:r>
            <a:r>
              <a:rPr lang="ko-KR" altLang="en-US" dirty="0"/>
              <a:t> 추가 능력치 부여</a:t>
            </a:r>
            <a:endParaRPr lang="en-US" altLang="ko-KR" dirty="0"/>
          </a:p>
          <a:p>
            <a:r>
              <a:rPr lang="ko-KR" altLang="en-US" dirty="0"/>
              <a:t>추후 </a:t>
            </a:r>
            <a:r>
              <a:rPr lang="en-US" altLang="ko-KR" dirty="0"/>
              <a:t>Entity – </a:t>
            </a:r>
            <a:r>
              <a:rPr lang="ko-KR" altLang="en-US" dirty="0"/>
              <a:t>클릭 </a:t>
            </a:r>
            <a:r>
              <a:rPr lang="en-US" altLang="ko-KR" dirty="0"/>
              <a:t>– </a:t>
            </a:r>
            <a:r>
              <a:rPr lang="ko-KR" altLang="en-US" dirty="0"/>
              <a:t>상호작용 체크 </a:t>
            </a:r>
            <a:r>
              <a:rPr lang="en-US" altLang="ko-KR" dirty="0"/>
              <a:t>- </a:t>
            </a:r>
            <a:r>
              <a:rPr lang="en-US" altLang="ko-KR" dirty="0" err="1"/>
              <a:t>Dialgoue</a:t>
            </a:r>
            <a:r>
              <a:rPr lang="ko-KR" altLang="en-US" dirty="0"/>
              <a:t>로 확장 예정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9386178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F8152B-ABEE-6ED5-4ED1-4F9320233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향후 계획</a:t>
            </a:r>
            <a:r>
              <a:rPr lang="en-US" altLang="ko-KR" dirty="0"/>
              <a:t>(</a:t>
            </a:r>
            <a:r>
              <a:rPr lang="ko-KR" altLang="en-US" dirty="0"/>
              <a:t>도전과제</a:t>
            </a:r>
            <a:r>
              <a:rPr lang="en-US" altLang="ko-KR" dirty="0"/>
              <a:t>)(</a:t>
            </a:r>
            <a:r>
              <a:rPr lang="ko-KR" altLang="en-US" dirty="0"/>
              <a:t>진행중</a:t>
            </a:r>
            <a:r>
              <a:rPr lang="en-US" altLang="ko-KR"/>
              <a:t>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864DE70-8FBA-C444-0989-72B850C8CF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914400" lvl="1" indent="-457200">
              <a:buAutoNum type="arabicPeriod"/>
            </a:pPr>
            <a:r>
              <a:rPr lang="ko-KR" altLang="en-US" dirty="0">
                <a:solidFill>
                  <a:srgbClr val="FF0000"/>
                </a:solidFill>
              </a:rPr>
              <a:t>등장한 </a:t>
            </a:r>
            <a:r>
              <a:rPr lang="en-US" altLang="ko-KR" dirty="0" err="1">
                <a:solidFill>
                  <a:srgbClr val="FF0000"/>
                </a:solidFill>
              </a:rPr>
              <a:t>entityobject</a:t>
            </a:r>
            <a:r>
              <a:rPr lang="en-US" altLang="ko-KR" dirty="0">
                <a:solidFill>
                  <a:srgbClr val="FF0000"/>
                </a:solidFill>
              </a:rPr>
              <a:t> </a:t>
            </a:r>
            <a:r>
              <a:rPr lang="ko-KR" altLang="en-US" dirty="0" err="1">
                <a:solidFill>
                  <a:srgbClr val="FF0000"/>
                </a:solidFill>
              </a:rPr>
              <a:t>클릭시</a:t>
            </a:r>
            <a:r>
              <a:rPr lang="ko-KR" altLang="en-US" dirty="0">
                <a:solidFill>
                  <a:srgbClr val="FF0000"/>
                </a:solidFill>
              </a:rPr>
              <a:t> 상호작용이 가능한 객체라면 </a:t>
            </a:r>
            <a:r>
              <a:rPr lang="en-US" altLang="ko-KR" dirty="0" err="1">
                <a:solidFill>
                  <a:srgbClr val="FF0000"/>
                </a:solidFill>
              </a:rPr>
              <a:t>dialogueblock</a:t>
            </a:r>
            <a:r>
              <a:rPr lang="en-US" altLang="ko-KR" dirty="0">
                <a:solidFill>
                  <a:srgbClr val="FF0000"/>
                </a:solidFill>
              </a:rPr>
              <a:t> </a:t>
            </a:r>
            <a:r>
              <a:rPr lang="ko-KR" altLang="en-US" dirty="0">
                <a:solidFill>
                  <a:srgbClr val="FF0000"/>
                </a:solidFill>
              </a:rPr>
              <a:t>출력 </a:t>
            </a:r>
            <a:r>
              <a:rPr lang="en-US" altLang="ko-KR" dirty="0">
                <a:solidFill>
                  <a:srgbClr val="FF0000"/>
                </a:solidFill>
              </a:rPr>
              <a:t>=&gt; </a:t>
            </a:r>
            <a:r>
              <a:rPr lang="ko-KR" altLang="en-US" dirty="0">
                <a:solidFill>
                  <a:srgbClr val="FF0000"/>
                </a:solidFill>
              </a:rPr>
              <a:t>이게 힘들지</a:t>
            </a:r>
            <a:endParaRPr lang="en-US" altLang="ko-KR" dirty="0">
              <a:solidFill>
                <a:srgbClr val="FF0000"/>
              </a:solidFill>
            </a:endParaRPr>
          </a:p>
          <a:p>
            <a:pPr marL="914400" lvl="1" indent="-457200">
              <a:buAutoNum type="arabicPeriod"/>
            </a:pPr>
            <a:r>
              <a:rPr lang="ko-KR" altLang="en-US" dirty="0"/>
              <a:t>보상획득에 대한 로직 변경</a:t>
            </a:r>
            <a:r>
              <a:rPr lang="en-US" altLang="ko-KR" dirty="0"/>
              <a:t>(</a:t>
            </a:r>
            <a:r>
              <a:rPr lang="ko-KR" altLang="en-US" dirty="0" err="1"/>
              <a:t>타입별</a:t>
            </a:r>
            <a:r>
              <a:rPr lang="ko-KR" altLang="en-US" dirty="0"/>
              <a:t> 차등 확률 적용</a:t>
            </a:r>
            <a:r>
              <a:rPr lang="en-US" altLang="ko-KR" dirty="0"/>
              <a:t>/</a:t>
            </a:r>
            <a:r>
              <a:rPr lang="ko-KR" altLang="en-US" dirty="0"/>
              <a:t>등급별 차등확률 적용</a:t>
            </a:r>
            <a:r>
              <a:rPr lang="en-US" altLang="ko-KR" dirty="0"/>
              <a:t>) </a:t>
            </a:r>
          </a:p>
          <a:p>
            <a:pPr marL="914400" lvl="1" indent="-457200">
              <a:buAutoNum type="arabicPeriod"/>
            </a:pPr>
            <a:r>
              <a:rPr lang="ko-KR" altLang="en-US" dirty="0">
                <a:solidFill>
                  <a:srgbClr val="FF0000"/>
                </a:solidFill>
              </a:rPr>
              <a:t>상점</a:t>
            </a:r>
            <a:r>
              <a:rPr lang="en-US" altLang="ko-KR" dirty="0" err="1">
                <a:solidFill>
                  <a:srgbClr val="FF0000"/>
                </a:solidFill>
              </a:rPr>
              <a:t>npc</a:t>
            </a:r>
            <a:r>
              <a:rPr lang="en-US" altLang="ko-KR" dirty="0">
                <a:solidFill>
                  <a:srgbClr val="FF0000"/>
                </a:solidFill>
              </a:rPr>
              <a:t> </a:t>
            </a:r>
            <a:r>
              <a:rPr lang="ko-KR" altLang="en-US" dirty="0" err="1">
                <a:solidFill>
                  <a:srgbClr val="FF0000"/>
                </a:solidFill>
              </a:rPr>
              <a:t>설계후</a:t>
            </a:r>
            <a:r>
              <a:rPr lang="ko-KR" altLang="en-US" dirty="0">
                <a:solidFill>
                  <a:srgbClr val="FF0000"/>
                </a:solidFill>
              </a:rPr>
              <a:t> 상점 기능 만들기 </a:t>
            </a:r>
            <a:r>
              <a:rPr lang="en-US" altLang="ko-KR" dirty="0">
                <a:solidFill>
                  <a:srgbClr val="FF0000"/>
                </a:solidFill>
              </a:rPr>
              <a:t>=&gt; </a:t>
            </a:r>
            <a:r>
              <a:rPr lang="ko-KR" altLang="en-US" dirty="0" err="1">
                <a:solidFill>
                  <a:srgbClr val="FF0000"/>
                </a:solidFill>
              </a:rPr>
              <a:t>금방해</a:t>
            </a:r>
            <a:r>
              <a:rPr lang="ko-KR" altLang="en-US" dirty="0">
                <a:solidFill>
                  <a:srgbClr val="FF0000"/>
                </a:solidFill>
              </a:rPr>
              <a:t> 구조 </a:t>
            </a:r>
            <a:r>
              <a:rPr lang="ko-KR" altLang="en-US" dirty="0" err="1">
                <a:solidFill>
                  <a:srgbClr val="FF0000"/>
                </a:solidFill>
              </a:rPr>
              <a:t>다짜놨어</a:t>
            </a:r>
            <a:endParaRPr lang="en-US" altLang="ko-KR" dirty="0">
              <a:solidFill>
                <a:srgbClr val="FF0000"/>
              </a:solidFill>
            </a:endParaRPr>
          </a:p>
          <a:p>
            <a:pPr marL="914400" lvl="1" indent="-457200">
              <a:buAutoNum type="arabicPeriod"/>
            </a:pPr>
            <a:r>
              <a:rPr lang="ko-KR" altLang="en-US" dirty="0">
                <a:solidFill>
                  <a:srgbClr val="FF0000"/>
                </a:solidFill>
              </a:rPr>
              <a:t>플레이어의 상태에 영향이 가는 이벤트방 만들기 </a:t>
            </a:r>
            <a:r>
              <a:rPr lang="en-US" altLang="ko-KR" dirty="0">
                <a:solidFill>
                  <a:srgbClr val="FF0000"/>
                </a:solidFill>
              </a:rPr>
              <a:t>=&gt; </a:t>
            </a:r>
            <a:r>
              <a:rPr lang="ko-KR" altLang="en-US" dirty="0">
                <a:solidFill>
                  <a:srgbClr val="FF0000"/>
                </a:solidFill>
              </a:rPr>
              <a:t>구조 </a:t>
            </a:r>
            <a:r>
              <a:rPr lang="ko-KR" altLang="en-US" dirty="0" err="1">
                <a:solidFill>
                  <a:srgbClr val="FF0000"/>
                </a:solidFill>
              </a:rPr>
              <a:t>다짜놨어</a:t>
            </a:r>
            <a:endParaRPr lang="en-US" altLang="ko-KR" dirty="0">
              <a:solidFill>
                <a:srgbClr val="FF0000"/>
              </a:solidFill>
            </a:endParaRPr>
          </a:p>
          <a:p>
            <a:pPr marL="914400" lvl="1" indent="-457200">
              <a:buAutoNum type="arabicPeriod"/>
            </a:pPr>
            <a:r>
              <a:rPr lang="ko-KR" altLang="en-US" dirty="0" err="1">
                <a:solidFill>
                  <a:srgbClr val="FF0000"/>
                </a:solidFill>
              </a:rPr>
              <a:t>전투로직</a:t>
            </a:r>
            <a:r>
              <a:rPr lang="ko-KR" altLang="en-US" dirty="0">
                <a:solidFill>
                  <a:srgbClr val="FF0000"/>
                </a:solidFill>
              </a:rPr>
              <a:t> 짜기</a:t>
            </a:r>
            <a:r>
              <a:rPr lang="en-US" altLang="ko-KR" dirty="0">
                <a:solidFill>
                  <a:srgbClr val="FF0000"/>
                </a:solidFill>
              </a:rPr>
              <a:t>  =&gt; </a:t>
            </a:r>
            <a:r>
              <a:rPr lang="ko-KR" altLang="en-US" dirty="0" err="1">
                <a:solidFill>
                  <a:srgbClr val="FF0000"/>
                </a:solidFill>
              </a:rPr>
              <a:t>야매로</a:t>
            </a:r>
            <a:r>
              <a:rPr lang="ko-KR" altLang="en-US" dirty="0">
                <a:solidFill>
                  <a:srgbClr val="FF0000"/>
                </a:solidFill>
              </a:rPr>
              <a:t> 가능해</a:t>
            </a:r>
            <a:endParaRPr lang="en-US" altLang="ko-KR" dirty="0">
              <a:solidFill>
                <a:srgbClr val="FF0000"/>
              </a:solidFill>
            </a:endParaRPr>
          </a:p>
          <a:p>
            <a:pPr marL="914400" lvl="1" indent="-457200">
              <a:buAutoNum type="arabicPeriod"/>
            </a:pPr>
            <a:r>
              <a:rPr lang="ko-KR" altLang="en-US" dirty="0"/>
              <a:t>스킬 만들기 </a:t>
            </a:r>
            <a:endParaRPr lang="en-US" altLang="ko-KR" dirty="0"/>
          </a:p>
          <a:p>
            <a:pPr marL="914400" lvl="1" indent="-457200">
              <a:buAutoNum type="arabicPeriod"/>
            </a:pPr>
            <a:r>
              <a:rPr lang="ko-KR" altLang="en-US" dirty="0">
                <a:solidFill>
                  <a:srgbClr val="FF0000"/>
                </a:solidFill>
              </a:rPr>
              <a:t>보스 </a:t>
            </a:r>
            <a:r>
              <a:rPr lang="ko-KR" altLang="en-US" dirty="0" err="1">
                <a:solidFill>
                  <a:srgbClr val="FF0000"/>
                </a:solidFill>
              </a:rPr>
              <a:t>기믹</a:t>
            </a:r>
            <a:r>
              <a:rPr lang="ko-KR" altLang="en-US" dirty="0">
                <a:solidFill>
                  <a:srgbClr val="FF0000"/>
                </a:solidFill>
              </a:rPr>
              <a:t> 및 로직 만들기 </a:t>
            </a:r>
            <a:r>
              <a:rPr lang="en-US" altLang="ko-KR" dirty="0">
                <a:solidFill>
                  <a:srgbClr val="FF0000"/>
                </a:solidFill>
              </a:rPr>
              <a:t>=&gt; </a:t>
            </a:r>
            <a:r>
              <a:rPr lang="ko-KR" altLang="en-US" dirty="0">
                <a:solidFill>
                  <a:srgbClr val="FF0000"/>
                </a:solidFill>
              </a:rPr>
              <a:t>이게 이제 힘들고 </a:t>
            </a:r>
            <a:endParaRPr lang="en-US" altLang="ko-KR" dirty="0">
              <a:solidFill>
                <a:srgbClr val="FF0000"/>
              </a:solidFill>
            </a:endParaRPr>
          </a:p>
          <a:p>
            <a:pPr marL="914400" lvl="1" indent="-457200">
              <a:buAutoNum type="arabicPeriod"/>
            </a:pPr>
            <a:r>
              <a:rPr lang="ko-KR" altLang="en-US" dirty="0"/>
              <a:t>초기 특성 </a:t>
            </a:r>
            <a:r>
              <a:rPr lang="ko-KR" altLang="en-US" dirty="0" err="1"/>
              <a:t>선택칸</a:t>
            </a:r>
            <a:r>
              <a:rPr lang="ko-KR" altLang="en-US" dirty="0"/>
              <a:t> </a:t>
            </a:r>
            <a:r>
              <a:rPr lang="ko-KR" altLang="en-US" dirty="0" err="1"/>
              <a:t>잠금칸</a:t>
            </a:r>
            <a:r>
              <a:rPr lang="ko-KR" altLang="en-US" dirty="0"/>
              <a:t> 만들기 </a:t>
            </a:r>
            <a:endParaRPr lang="en-US" altLang="ko-KR" dirty="0"/>
          </a:p>
          <a:p>
            <a:pPr marL="914400" lvl="1" indent="-457200">
              <a:buAutoNum type="arabicPeriod"/>
            </a:pPr>
            <a:r>
              <a:rPr lang="ko-KR" altLang="en-US" dirty="0" err="1"/>
              <a:t>도감만들기</a:t>
            </a:r>
            <a:endParaRPr lang="en-US" altLang="ko-KR" dirty="0"/>
          </a:p>
          <a:p>
            <a:pPr marL="914400" lvl="1" indent="-457200">
              <a:buAutoNum type="arabicPeriod"/>
            </a:pPr>
            <a:r>
              <a:rPr lang="en-US" altLang="ko-KR" dirty="0"/>
              <a:t>Csv</a:t>
            </a:r>
            <a:r>
              <a:rPr lang="ko-KR" altLang="en-US" dirty="0"/>
              <a:t>파일 </a:t>
            </a:r>
            <a:r>
              <a:rPr lang="en-US" altLang="ko-KR" dirty="0"/>
              <a:t>-&gt; </a:t>
            </a:r>
            <a:r>
              <a:rPr lang="en-US" altLang="ko-KR" dirty="0" err="1"/>
              <a:t>Json</a:t>
            </a:r>
            <a:r>
              <a:rPr lang="en-US" altLang="ko-KR" dirty="0"/>
              <a:t> </a:t>
            </a:r>
            <a:r>
              <a:rPr lang="ko-KR" altLang="en-US" dirty="0"/>
              <a:t>자동변환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67215780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F8152B-ABEE-6ED5-4ED1-4F9320233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해당 프로젝트로 느낀 결과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864DE70-8FBA-C444-0989-72B850C8CF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1097650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F8152B-ABEE-6ED5-4ED1-4F9320233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기획 컨셉 및 세계관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864DE70-8FBA-C444-0989-72B850C8CF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기획 의도</a:t>
            </a:r>
            <a:endParaRPr lang="en-US" altLang="ko-KR" dirty="0"/>
          </a:p>
          <a:p>
            <a:pPr lvl="1">
              <a:buFontTx/>
              <a:buChar char="-"/>
            </a:pPr>
            <a:r>
              <a:rPr lang="ko-KR" altLang="en-US" dirty="0"/>
              <a:t>전투와 탐험을 반복하며 성장하는 </a:t>
            </a:r>
            <a:r>
              <a:rPr lang="ko-KR" altLang="en-US" dirty="0" err="1"/>
              <a:t>로그라이크</a:t>
            </a:r>
            <a:r>
              <a:rPr lang="ko-KR" altLang="en-US" dirty="0"/>
              <a:t> </a:t>
            </a:r>
            <a:r>
              <a:rPr lang="ko-KR" altLang="en-US" dirty="0" err="1"/>
              <a:t>턴제</a:t>
            </a:r>
            <a:r>
              <a:rPr lang="ko-KR" altLang="en-US" dirty="0"/>
              <a:t> 게임</a:t>
            </a:r>
            <a:endParaRPr lang="en-US" altLang="ko-KR" dirty="0"/>
          </a:p>
          <a:p>
            <a:pPr lvl="1">
              <a:buFontTx/>
              <a:buChar char="-"/>
            </a:pPr>
            <a:r>
              <a:rPr lang="ko-KR" altLang="en-US" dirty="0"/>
              <a:t>플레이어가 수많은 실패와 재도전을 통해 전략을 세우고</a:t>
            </a:r>
            <a:r>
              <a:rPr lang="en-US" altLang="ko-KR" dirty="0"/>
              <a:t>, </a:t>
            </a:r>
            <a:r>
              <a:rPr lang="ko-KR" altLang="en-US" dirty="0"/>
              <a:t>자신만의 빌드를 완성하는 과정에서 </a:t>
            </a:r>
            <a:r>
              <a:rPr lang="en-US" altLang="ko-KR" dirty="0"/>
              <a:t>"</a:t>
            </a:r>
            <a:r>
              <a:rPr lang="ko-KR" altLang="en-US" dirty="0"/>
              <a:t>나만의 길을 개척하는 재미</a:t>
            </a:r>
            <a:r>
              <a:rPr lang="en-US" altLang="ko-KR" dirty="0"/>
              <a:t>"</a:t>
            </a:r>
            <a:r>
              <a:rPr lang="ko-KR" altLang="en-US" dirty="0"/>
              <a:t>를 느낄 수 있도록 설계</a:t>
            </a:r>
            <a:endParaRPr lang="en-US" altLang="ko-KR" dirty="0"/>
          </a:p>
          <a:p>
            <a:pPr lvl="1">
              <a:buFontTx/>
              <a:buChar char="-"/>
            </a:pPr>
            <a:r>
              <a:rPr lang="ko-KR" altLang="en-US" dirty="0"/>
              <a:t>기존 </a:t>
            </a:r>
            <a:r>
              <a:rPr lang="ko-KR" altLang="en-US" dirty="0" err="1"/>
              <a:t>로그라이크</a:t>
            </a:r>
            <a:r>
              <a:rPr lang="ko-KR" altLang="en-US" dirty="0"/>
              <a:t> 게임들이 </a:t>
            </a:r>
            <a:r>
              <a:rPr lang="ko-KR" altLang="en-US" b="1" dirty="0"/>
              <a:t>무작위성과 빠른 전개</a:t>
            </a:r>
            <a:r>
              <a:rPr lang="ko-KR" altLang="en-US" dirty="0"/>
              <a:t>에 집중했다면</a:t>
            </a:r>
            <a:r>
              <a:rPr lang="en-US" altLang="ko-KR" dirty="0"/>
              <a:t>, </a:t>
            </a:r>
            <a:r>
              <a:rPr lang="ko-KR" altLang="en-US" dirty="0"/>
              <a:t>본 게임은 </a:t>
            </a:r>
            <a:r>
              <a:rPr lang="ko-KR" altLang="en-US" b="1" dirty="0"/>
              <a:t>전략적 사고와 선택의 결과</a:t>
            </a:r>
            <a:r>
              <a:rPr lang="ko-KR" altLang="en-US" dirty="0"/>
              <a:t>를 중시</a:t>
            </a:r>
            <a:endParaRPr lang="en-US" altLang="ko-KR" dirty="0"/>
          </a:p>
          <a:p>
            <a:pPr lvl="1">
              <a:buFontTx/>
              <a:buChar char="-"/>
            </a:pPr>
            <a:r>
              <a:rPr lang="ko-KR" altLang="en-US" dirty="0"/>
              <a:t>전투는 실시간이 아닌 </a:t>
            </a:r>
            <a:r>
              <a:rPr lang="ko-KR" altLang="en-US" dirty="0" err="1"/>
              <a:t>턴제</a:t>
            </a:r>
            <a:r>
              <a:rPr lang="ko-KR" altLang="en-US" dirty="0"/>
              <a:t> 방식으로 진행되어</a:t>
            </a:r>
            <a:r>
              <a:rPr lang="en-US" altLang="ko-KR" dirty="0"/>
              <a:t>, </a:t>
            </a:r>
            <a:r>
              <a:rPr lang="ko-KR" altLang="en-US" b="1" dirty="0"/>
              <a:t>더 깊이 있는 사고와 빌드 조합</a:t>
            </a:r>
            <a:r>
              <a:rPr lang="ko-KR" altLang="en-US" dirty="0"/>
              <a:t>을 가능하게 하며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ko-KR" altLang="en-US" dirty="0"/>
              <a:t>각종 신</a:t>
            </a:r>
            <a:r>
              <a:rPr lang="en-US" altLang="ko-KR" dirty="0"/>
              <a:t>(God), </a:t>
            </a:r>
            <a:r>
              <a:rPr lang="ko-KR" altLang="en-US" dirty="0"/>
              <a:t>종족</a:t>
            </a:r>
            <a:r>
              <a:rPr lang="en-US" altLang="ko-KR" dirty="0"/>
              <a:t>(Race), </a:t>
            </a:r>
            <a:r>
              <a:rPr lang="ko-KR" altLang="en-US" dirty="0"/>
              <a:t>특성</a:t>
            </a:r>
            <a:r>
              <a:rPr lang="en-US" altLang="ko-KR" dirty="0"/>
              <a:t>(Trait), </a:t>
            </a:r>
            <a:r>
              <a:rPr lang="ko-KR" altLang="en-US" dirty="0"/>
              <a:t>아이템</a:t>
            </a:r>
            <a:r>
              <a:rPr lang="en-US" altLang="ko-KR" dirty="0"/>
              <a:t>(Item)</a:t>
            </a:r>
            <a:r>
              <a:rPr lang="ko-KR" altLang="en-US" dirty="0"/>
              <a:t>이 서로 복합적으로 영향을 주는 </a:t>
            </a:r>
            <a:r>
              <a:rPr lang="en-US" altLang="ko-KR" b="1" dirty="0" err="1"/>
              <a:t>IEffect</a:t>
            </a:r>
            <a:r>
              <a:rPr lang="en-US" altLang="ko-KR" b="1" dirty="0"/>
              <a:t> </a:t>
            </a:r>
            <a:r>
              <a:rPr lang="ko-KR" altLang="en-US" b="1" dirty="0"/>
              <a:t>기반의 효과 구조</a:t>
            </a:r>
            <a:r>
              <a:rPr lang="ko-KR" altLang="en-US" dirty="0"/>
              <a:t>를 통해 </a:t>
            </a:r>
            <a:r>
              <a:rPr lang="ko-KR" altLang="en-US" b="1" dirty="0"/>
              <a:t>조합의 다양성과 시너지 창출의 재미</a:t>
            </a:r>
            <a:r>
              <a:rPr lang="ko-KR" altLang="en-US" dirty="0"/>
              <a:t>를 극대화</a:t>
            </a:r>
          </a:p>
        </p:txBody>
      </p:sp>
    </p:spTree>
    <p:extLst>
      <p:ext uri="{BB962C8B-B14F-4D97-AF65-F5344CB8AC3E}">
        <p14:creationId xmlns:p14="http://schemas.microsoft.com/office/powerpoint/2010/main" val="16858227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F8152B-ABEE-6ED5-4ED1-4F9320233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기획 컨셉 및 세계관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864DE70-8FBA-C444-0989-72B850C8CF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개발배경</a:t>
            </a:r>
            <a:endParaRPr lang="en-US" altLang="ko-KR" dirty="0"/>
          </a:p>
          <a:p>
            <a:pPr lvl="1">
              <a:buFontTx/>
              <a:buChar char="-"/>
            </a:pPr>
            <a:r>
              <a:rPr lang="en-US" altLang="ko-KR" dirty="0"/>
              <a:t>1</a:t>
            </a:r>
            <a:r>
              <a:rPr lang="ko-KR" altLang="en-US" dirty="0"/>
              <a:t>인 개발자로서 기획부터 구현까지 모두 직접 수행하는 프로젝트</a:t>
            </a:r>
            <a:endParaRPr lang="en-US" altLang="ko-KR" dirty="0"/>
          </a:p>
          <a:p>
            <a:pPr lvl="1">
              <a:buFontTx/>
              <a:buChar char="-"/>
            </a:pPr>
            <a:r>
              <a:rPr lang="ko-KR" altLang="en-US" dirty="0"/>
              <a:t>혼자서도 끝까지 몰입하며 플레이할 수 있는 구조를 고민하다가</a:t>
            </a:r>
            <a:r>
              <a:rPr lang="en-US" altLang="ko-KR" dirty="0"/>
              <a:t>, </a:t>
            </a:r>
            <a:r>
              <a:rPr lang="en-US" altLang="ko-KR" b="1" dirty="0"/>
              <a:t>AI </a:t>
            </a:r>
            <a:r>
              <a:rPr lang="ko-KR" altLang="en-US" b="1" dirty="0"/>
              <a:t>파티 없이 나 혼자만 전투를 이끄는 구조</a:t>
            </a:r>
            <a:r>
              <a:rPr lang="ko-KR" altLang="en-US" dirty="0"/>
              <a:t>를 구상</a:t>
            </a:r>
            <a:endParaRPr lang="en-US" altLang="ko-KR" dirty="0"/>
          </a:p>
          <a:p>
            <a:pPr lvl="1">
              <a:buFontTx/>
              <a:buChar char="-"/>
            </a:pPr>
            <a:r>
              <a:rPr lang="ko-KR" altLang="en-US" dirty="0"/>
              <a:t>이를 위해 플레이어 중심의 전투 시스템과 반복 가능한 진행 구조</a:t>
            </a:r>
            <a:r>
              <a:rPr lang="en-US" altLang="ko-KR" dirty="0"/>
              <a:t>(</a:t>
            </a:r>
            <a:r>
              <a:rPr lang="ko-KR" altLang="en-US" dirty="0" err="1"/>
              <a:t>로그라이크</a:t>
            </a:r>
            <a:r>
              <a:rPr lang="en-US" altLang="ko-KR" dirty="0"/>
              <a:t>)</a:t>
            </a:r>
            <a:r>
              <a:rPr lang="ko-KR" altLang="en-US" dirty="0"/>
              <a:t>를 접목</a:t>
            </a:r>
            <a:endParaRPr lang="en-US" altLang="ko-KR" dirty="0"/>
          </a:p>
          <a:p>
            <a:pPr lvl="1">
              <a:buFontTx/>
              <a:buChar char="-"/>
            </a:pPr>
            <a:r>
              <a:rPr lang="ko-KR" altLang="en-US" dirty="0"/>
              <a:t>단순한 전투 반복이 아닌 선택지 기반의 </a:t>
            </a:r>
            <a:r>
              <a:rPr lang="ko-KR" altLang="en-US" dirty="0" err="1"/>
              <a:t>내러티브</a:t>
            </a:r>
            <a:r>
              <a:rPr lang="ko-KR" altLang="en-US" dirty="0"/>
              <a:t> 구조</a:t>
            </a:r>
            <a:r>
              <a:rPr lang="en-US" altLang="ko-KR" dirty="0"/>
              <a:t>(</a:t>
            </a:r>
            <a:r>
              <a:rPr lang="en-US" altLang="ko-KR" dirty="0" err="1"/>
              <a:t>EventPhase</a:t>
            </a:r>
            <a:r>
              <a:rPr lang="en-US" altLang="ko-KR" dirty="0"/>
              <a:t> → </a:t>
            </a:r>
            <a:r>
              <a:rPr lang="en-US" altLang="ko-KR" dirty="0" err="1"/>
              <a:t>DialogueBlock</a:t>
            </a:r>
            <a:r>
              <a:rPr lang="en-US" altLang="ko-KR" dirty="0"/>
              <a:t> → Choice → Outcome)</a:t>
            </a:r>
            <a:r>
              <a:rPr lang="ko-KR" altLang="en-US" dirty="0"/>
              <a:t>를 통해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ko-KR" altLang="en-US" b="1" dirty="0"/>
              <a:t>플레이어의 선택이 결과에 영향을 주는 몰입형 경험</a:t>
            </a:r>
            <a:r>
              <a:rPr lang="ko-KR" altLang="en-US" dirty="0"/>
              <a:t>을 제공하고자 함</a:t>
            </a:r>
          </a:p>
        </p:txBody>
      </p:sp>
    </p:spTree>
    <p:extLst>
      <p:ext uri="{BB962C8B-B14F-4D97-AF65-F5344CB8AC3E}">
        <p14:creationId xmlns:p14="http://schemas.microsoft.com/office/powerpoint/2010/main" val="31125898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F8152B-ABEE-6ED5-4ED1-4F9320233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게임의 핵심 재미요소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864DE70-8FBA-C444-0989-72B850C8CF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ko-KR" altLang="en-US" dirty="0"/>
              <a:t>전투는 선택이다</a:t>
            </a:r>
            <a:endParaRPr lang="en-US" altLang="ko-KR" dirty="0"/>
          </a:p>
          <a:p>
            <a:pPr marL="457200" lvl="1" indent="0">
              <a:buNone/>
            </a:pPr>
            <a:r>
              <a:rPr lang="en-US" altLang="ko-KR" dirty="0"/>
              <a:t>- </a:t>
            </a:r>
            <a:r>
              <a:rPr lang="ko-KR" altLang="en-US" dirty="0"/>
              <a:t>전투는 필수가 아닌 전략적 선택지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신앙</a:t>
            </a:r>
            <a:r>
              <a:rPr lang="en-US" altLang="ko-KR" dirty="0"/>
              <a:t>, </a:t>
            </a:r>
            <a:r>
              <a:rPr lang="ko-KR" altLang="en-US" dirty="0"/>
              <a:t>종족</a:t>
            </a:r>
            <a:r>
              <a:rPr lang="en-US" altLang="ko-KR" dirty="0"/>
              <a:t>, </a:t>
            </a:r>
            <a:r>
              <a:rPr lang="ko-KR" altLang="en-US" dirty="0"/>
              <a:t>특성에 따라 전투를 회피하거나 필연적으로 마주하게 됨</a:t>
            </a:r>
            <a:r>
              <a:rPr lang="en-US" altLang="ko-KR" dirty="0"/>
              <a:t>.</a:t>
            </a:r>
          </a:p>
          <a:p>
            <a:pPr marL="514350" indent="-514350">
              <a:buAutoNum type="arabicPeriod"/>
            </a:pPr>
            <a:r>
              <a:rPr lang="ko-KR" altLang="en-US" dirty="0"/>
              <a:t>컨셉 플레이의 </a:t>
            </a:r>
            <a:r>
              <a:rPr lang="ko-KR" altLang="en-US" dirty="0" err="1"/>
              <a:t>몰입감</a:t>
            </a:r>
            <a:endParaRPr lang="en-US" altLang="ko-KR" dirty="0"/>
          </a:p>
          <a:p>
            <a:pPr marL="457200" lvl="1" indent="0">
              <a:buNone/>
            </a:pPr>
            <a:r>
              <a:rPr lang="en-US" altLang="ko-KR" dirty="0"/>
              <a:t>- </a:t>
            </a:r>
            <a:r>
              <a:rPr lang="ko-KR" altLang="en-US" dirty="0"/>
              <a:t>플레이어의 설정</a:t>
            </a:r>
            <a:r>
              <a:rPr lang="en-US" altLang="ko-KR" dirty="0"/>
              <a:t>(</a:t>
            </a:r>
            <a:r>
              <a:rPr lang="ko-KR" altLang="en-US" dirty="0"/>
              <a:t>신앙</a:t>
            </a:r>
            <a:r>
              <a:rPr lang="en-US" altLang="ko-KR" dirty="0"/>
              <a:t>/</a:t>
            </a:r>
            <a:r>
              <a:rPr lang="ko-KR" altLang="en-US" dirty="0"/>
              <a:t>종족</a:t>
            </a:r>
            <a:r>
              <a:rPr lang="en-US" altLang="ko-KR" dirty="0"/>
              <a:t>/</a:t>
            </a:r>
            <a:r>
              <a:rPr lang="ko-KR" altLang="en-US" dirty="0"/>
              <a:t>특성</a:t>
            </a:r>
            <a:r>
              <a:rPr lang="en-US" altLang="ko-KR" dirty="0"/>
              <a:t>)</a:t>
            </a:r>
            <a:r>
              <a:rPr lang="ko-KR" altLang="en-US" dirty="0"/>
              <a:t>이 실제 플레이에 직접적인 영향을 주며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ko-KR" altLang="en-US" dirty="0"/>
              <a:t>매 게임마다 다른 전개와 역할극 플레이를 유도함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pPr marL="514350" indent="-514350">
              <a:buAutoNum type="arabicPeriod"/>
            </a:pPr>
            <a:r>
              <a:rPr lang="ko-KR" altLang="en-US" dirty="0"/>
              <a:t>선택의 축적과 파급력</a:t>
            </a:r>
            <a:endParaRPr lang="en-US" altLang="ko-KR" dirty="0"/>
          </a:p>
          <a:p>
            <a:pPr marL="457200" lvl="1" indent="0">
              <a:buNone/>
            </a:pPr>
            <a:r>
              <a:rPr lang="en-US" altLang="ko-KR" dirty="0"/>
              <a:t>- </a:t>
            </a:r>
            <a:r>
              <a:rPr lang="ko-KR" altLang="en-US" dirty="0"/>
              <a:t>모든 선택과 행동은 게임 전체에 영향을 주며</a:t>
            </a:r>
            <a:r>
              <a:rPr lang="en-US" altLang="ko-KR" dirty="0"/>
              <a:t>, </a:t>
            </a:r>
            <a:r>
              <a:rPr lang="ko-KR" altLang="en-US" dirty="0"/>
              <a:t>반복 플레이 시 전혀 다른 경험을 제공함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567054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F8152B-ABEE-6ED5-4ED1-4F9320233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세계관 및 배경 설정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8B62AE55-B4EF-051D-80B8-6B1F1B7A92A3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1976818"/>
            <a:ext cx="8443337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잊혀진 고대의 신들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오랜 세월 동안 던전 깊은 곳에 잠들어 있었다.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이제, 그들은 </a:t>
            </a:r>
            <a:r>
              <a:rPr kumimoji="0" lang="ko-KR" altLang="ko-K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마지막 남은 신앙을 소모해 하나의 사도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를 창조한다.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플레이어(=신)는 사도에게 힘을 부여하고,</a:t>
            </a:r>
            <a:b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그를 통해 세상 밖으로 나아가 </a:t>
            </a:r>
            <a:r>
              <a:rPr lang="ko-KR" altLang="en-US" sz="1800" dirty="0">
                <a:latin typeface="Arial" panose="020B0604020202020204" pitchFamily="34" charset="0"/>
              </a:rPr>
              <a:t>본인의 신앙을 전파하여 </a:t>
            </a:r>
            <a:r>
              <a:rPr kumimoji="0" lang="ko-KR" altLang="ko-K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신앙심을 회복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하고자 한다.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던전은 단순한 탈출구가 아닌,</a:t>
            </a:r>
            <a:b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ko-KR" altLang="ko-K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신앙, 기억, 선택이 얽힌 시련의 공간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이다.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67B554-6EEF-9CA5-5058-09D0498C727A}"/>
              </a:ext>
            </a:extLst>
          </p:cNvPr>
          <p:cNvSpPr txBox="1"/>
          <p:nvPr/>
        </p:nvSpPr>
        <p:spPr>
          <a:xfrm>
            <a:off x="838200" y="5211157"/>
            <a:ext cx="60945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"</a:t>
            </a:r>
            <a:r>
              <a:rPr lang="ko-KR" altLang="en-US" dirty="0"/>
              <a:t>당신은 신이다</a:t>
            </a:r>
            <a:r>
              <a:rPr lang="en-US" altLang="ko-KR" dirty="0"/>
              <a:t>. </a:t>
            </a:r>
            <a:r>
              <a:rPr lang="ko-KR" altLang="en-US" dirty="0"/>
              <a:t>사도를 보내 세상을 다시 기억시켜라</a:t>
            </a:r>
            <a:r>
              <a:rPr lang="en-US" altLang="ko-KR" dirty="0"/>
              <a:t>."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520784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F8152B-ABEE-6ED5-4ED1-4F9320233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주요 테마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5685E640-B53C-5BF2-E417-9D418A1D7767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신과 사도</a:t>
            </a:r>
            <a:b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플레이어는 신의 입장에서 사도를 인도한다.</a:t>
            </a:r>
            <a:b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직접 조작이 아닌 영향력 중심의 플레이.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신앙의 회복</a:t>
            </a:r>
            <a:b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잊혀진 신들은 마지막 사도를 보내</a:t>
            </a:r>
            <a:b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세상으로부터 신앙심을 되찾으려 한다.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선택의 무게</a:t>
            </a:r>
            <a:b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작은 결정도 게임 전개에 영향을 준다.</a:t>
            </a:r>
            <a:b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선택은 곧 세계를 바꾸는 힘.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매번 다른 여정</a:t>
            </a:r>
            <a:b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신앙, 종족, 특성 조합에 따라</a:t>
            </a:r>
            <a:b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매번 다른 전략과 스토리가 펼쳐진다.</a:t>
            </a:r>
          </a:p>
        </p:txBody>
      </p:sp>
    </p:spTree>
    <p:extLst>
      <p:ext uri="{BB962C8B-B14F-4D97-AF65-F5344CB8AC3E}">
        <p14:creationId xmlns:p14="http://schemas.microsoft.com/office/powerpoint/2010/main" val="29539087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654</TotalTime>
  <Words>1758</Words>
  <Application>Microsoft Office PowerPoint</Application>
  <PresentationFormat>와이드스크린</PresentationFormat>
  <Paragraphs>286</Paragraphs>
  <Slides>42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42</vt:i4>
      </vt:variant>
    </vt:vector>
  </HeadingPairs>
  <TitlesOfParts>
    <vt:vector size="48" baseType="lpstr">
      <vt:lpstr>Pretendard Variable ExtraBold</vt:lpstr>
      <vt:lpstr>나눔스퀘어 네오 Bold</vt:lpstr>
      <vt:lpstr>Arial</vt:lpstr>
      <vt:lpstr>Calibri</vt:lpstr>
      <vt:lpstr>Calibri Light</vt:lpstr>
      <vt:lpstr>Office 테마</vt:lpstr>
      <vt:lpstr>PowerPoint 프레젠테이션</vt:lpstr>
      <vt:lpstr>목차</vt:lpstr>
      <vt:lpstr>프로젝트 개요</vt:lpstr>
      <vt:lpstr>PowerPoint 프레젠테이션</vt:lpstr>
      <vt:lpstr>기획 컨셉 및 세계관 </vt:lpstr>
      <vt:lpstr>기획 컨셉 및 세계관 </vt:lpstr>
      <vt:lpstr>게임의 핵심 재미요소</vt:lpstr>
      <vt:lpstr>세계관 및 배경 설정</vt:lpstr>
      <vt:lpstr>주요 테마</vt:lpstr>
      <vt:lpstr>게임 시스템 – 신앙 선택</vt:lpstr>
      <vt:lpstr>게임 시스템 – 종족 선택(대분류)</vt:lpstr>
      <vt:lpstr>게임 시스템 – 종족 선택(소분류)</vt:lpstr>
      <vt:lpstr>게임 시스템 – 종족 선택 UI</vt:lpstr>
      <vt:lpstr>게임 시스템 – 특성 선택</vt:lpstr>
      <vt:lpstr>게임 시스템 – 특성 선택 UI</vt:lpstr>
      <vt:lpstr>게임 시스템 – 기본 UI</vt:lpstr>
      <vt:lpstr>게임 시스템 – 플레이어 정보 UI</vt:lpstr>
      <vt:lpstr>게임 시스템 – 플레이어 정보 UI</vt:lpstr>
      <vt:lpstr>게임 시스템 – 장비 획득 과정</vt:lpstr>
      <vt:lpstr>게임 시스템 – 전투 페이즈</vt:lpstr>
      <vt:lpstr>게임 시스템 – 전투 UI</vt:lpstr>
      <vt:lpstr>왜 이 게임을 만들었는가</vt:lpstr>
      <vt:lpstr>왜 이 게임을 만들었는가</vt:lpstr>
      <vt:lpstr>PowerPoint 프레젠테이션</vt:lpstr>
      <vt:lpstr>핵심 시스템 개요</vt:lpstr>
      <vt:lpstr>IEffect 인터페이스 시스템</vt:lpstr>
      <vt:lpstr>IEffect 인터페이스 시스템 –Effect Factory</vt:lpstr>
      <vt:lpstr>IEffect 인터페이스 시스템 – 개별Registry</vt:lpstr>
      <vt:lpstr>실제 적용 예시</vt:lpstr>
      <vt:lpstr>Json 기반 자동화 구조 - 초기설계</vt:lpstr>
      <vt:lpstr>Json 기반 자동화 구조 – 초기설계2</vt:lpstr>
      <vt:lpstr>Json 기반 자동화 구조 – GoogleSheet 활용</vt:lpstr>
      <vt:lpstr>Json 기반 자동화 구조 – 다이어그램</vt:lpstr>
      <vt:lpstr>이벤트 시스템 – 초기 구조</vt:lpstr>
      <vt:lpstr>이벤트 시스템 – 현재 구조</vt:lpstr>
      <vt:lpstr>이벤트 시스템 - 구조</vt:lpstr>
      <vt:lpstr>이벤트 시스템 – OutCome</vt:lpstr>
      <vt:lpstr>이벤트 시스템 –OutCome DSL &amp; Paser</vt:lpstr>
      <vt:lpstr>이벤트 시스템 – ConditionEvaluator</vt:lpstr>
      <vt:lpstr>Entity시스템</vt:lpstr>
      <vt:lpstr>향후 계획(도전과제)(진행중)</vt:lpstr>
      <vt:lpstr>해당 프로젝트로 느낀 결과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Chamchi</dc:creator>
  <cp:lastModifiedBy>Chamchi</cp:lastModifiedBy>
  <cp:revision>18</cp:revision>
  <dcterms:created xsi:type="dcterms:W3CDTF">2025-04-08T03:18:07Z</dcterms:created>
  <dcterms:modified xsi:type="dcterms:W3CDTF">2025-04-08T21:43:26Z</dcterms:modified>
</cp:coreProperties>
</file>